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charts/chart1.xml" ContentType="application/vnd.openxmlformats-officedocument.drawingml.chart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864" r:id="rId6"/>
    <p:sldId id="865" r:id="rId7"/>
    <p:sldId id="893" r:id="rId8"/>
    <p:sldId id="867" r:id="rId9"/>
    <p:sldId id="889" r:id="rId10"/>
    <p:sldId id="883" r:id="rId11"/>
    <p:sldId id="836" r:id="rId12"/>
    <p:sldId id="823" r:id="rId13"/>
    <p:sldId id="890" r:id="rId14"/>
    <p:sldId id="862" r:id="rId15"/>
    <p:sldId id="839" r:id="rId16"/>
    <p:sldId id="842" r:id="rId17"/>
    <p:sldId id="885" r:id="rId18"/>
    <p:sldId id="844" r:id="rId19"/>
    <p:sldId id="846" r:id="rId20"/>
    <p:sldId id="863" r:id="rId21"/>
    <p:sldId id="809" r:id="rId22"/>
    <p:sldId id="810" r:id="rId23"/>
    <p:sldId id="840" r:id="rId24"/>
    <p:sldId id="843" r:id="rId25"/>
    <p:sldId id="877" r:id="rId26"/>
    <p:sldId id="878" r:id="rId27"/>
    <p:sldId id="879" r:id="rId28"/>
    <p:sldId id="868" r:id="rId29"/>
    <p:sldId id="886" r:id="rId30"/>
  </p:sldIdLst>
  <p:sldSz cx="9144000" cy="6858000" type="screen4x3"/>
  <p:notesSz cx="6883400" cy="9906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Privzeti razdelek" id="{3AA4EE4D-06F2-4A23-85C6-AE5ED05E5F60}">
          <p14:sldIdLst>
            <p14:sldId id="256"/>
            <p14:sldId id="864"/>
            <p14:sldId id="865"/>
            <p14:sldId id="893"/>
            <p14:sldId id="867"/>
            <p14:sldId id="889"/>
            <p14:sldId id="883"/>
            <p14:sldId id="836"/>
            <p14:sldId id="823"/>
            <p14:sldId id="890"/>
            <p14:sldId id="862"/>
            <p14:sldId id="839"/>
            <p14:sldId id="842"/>
            <p14:sldId id="885"/>
            <p14:sldId id="844"/>
            <p14:sldId id="846"/>
            <p14:sldId id="863"/>
            <p14:sldId id="809"/>
            <p14:sldId id="810"/>
            <p14:sldId id="840"/>
            <p14:sldId id="843"/>
            <p14:sldId id="877"/>
            <p14:sldId id="878"/>
            <p14:sldId id="879"/>
            <p14:sldId id="868"/>
            <p14:sldId id="8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87C"/>
    <a:srgbClr val="CAB51C"/>
    <a:srgbClr val="3366FF"/>
    <a:srgbClr val="0099FF"/>
    <a:srgbClr val="6699FF"/>
    <a:srgbClr val="33CCFF"/>
    <a:srgbClr val="66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>
        <p:scale>
          <a:sx n="94" d="100"/>
          <a:sy n="94" d="100"/>
        </p:scale>
        <p:origin x="-129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352313167259992E-2"/>
          <c:y val="4.8419219904674023E-2"/>
          <c:w val="0.96441281138790036"/>
          <c:h val="0.884165125387687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DCDCDC"/>
            </a:solidFill>
            <a:ln w="12700">
              <a:noFill/>
              <a:prstDash val="solid"/>
            </a:ln>
          </c:spPr>
          <c:invertIfNegative val="0"/>
          <c:dPt>
            <c:idx val="3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2700">
                <a:noFill/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2700">
                <a:noFill/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2700">
                <a:noFill/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 w="12700">
                <a:noFill/>
                <a:prstDash val="solid"/>
              </a:ln>
            </c:spPr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 w="12700">
                <a:noFill/>
                <a:prstDash val="solid"/>
              </a:ln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 w="12700">
                <a:noFill/>
                <a:prstDash val="solid"/>
              </a:ln>
            </c:spPr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 w="12700">
                <a:noFill/>
                <a:prstDash val="solid"/>
              </a:ln>
            </c:spPr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 w="12700">
                <a:noFill/>
                <a:prstDash val="solid"/>
              </a:ln>
            </c:spPr>
          </c:dPt>
          <c:cat>
            <c:numRef>
              <c:f>Sheet1!$B$1:$F$1</c:f>
              <c:numCache>
                <c:formatCode>General</c:formatCode>
                <c:ptCount val="5"/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-14.3</c:v>
                </c:pt>
                <c:pt idx="1">
                  <c:v>-5.0999999999999996</c:v>
                </c:pt>
                <c:pt idx="2">
                  <c:v>-3.5</c:v>
                </c:pt>
                <c:pt idx="3">
                  <c:v>-1.8</c:v>
                </c:pt>
                <c:pt idx="4">
                  <c:v>12.6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27616512"/>
        <c:axId val="118502464"/>
      </c:barChart>
      <c:catAx>
        <c:axId val="12761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12700">
            <a:solidFill>
              <a:schemeClr val="tx1"/>
            </a:solidFill>
            <a:prstDash val="solid"/>
          </a:ln>
        </c:spPr>
        <c:crossAx val="11850246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18502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9525">
            <a:noFill/>
          </a:ln>
        </c:spPr>
        <c:crossAx val="1276165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sl-S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352313167259943E-2"/>
          <c:y val="6.7415730337079094E-2"/>
          <c:w val="0.96441281138790036"/>
          <c:h val="0.86516853932584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DCDCDC"/>
            </a:solidFill>
            <a:ln w="12700">
              <a:noFill/>
              <a:prstDash val="solid"/>
            </a:ln>
          </c:spPr>
          <c:invertIfNegative val="0"/>
          <c:dPt>
            <c:idx val="3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2700">
                <a:noFill/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2700">
                <a:noFill/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2700">
                <a:noFill/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 w="12700">
                <a:noFill/>
                <a:prstDash val="solid"/>
              </a:ln>
            </c:spPr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 w="12700">
                <a:noFill/>
                <a:prstDash val="solid"/>
              </a:ln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 w="12700">
                <a:noFill/>
                <a:prstDash val="solid"/>
              </a:ln>
            </c:spPr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 w="12700">
                <a:noFill/>
                <a:prstDash val="solid"/>
              </a:ln>
            </c:spPr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 w="12700">
                <a:noFill/>
                <a:prstDash val="solid"/>
              </a:ln>
            </c:spPr>
          </c:dPt>
          <c:cat>
            <c:numRef>
              <c:f>Sheet1!$B$1:$F$1</c:f>
              <c:numCache>
                <c:formatCode>General</c:formatCode>
                <c:ptCount val="5"/>
              </c:numCache>
            </c:numRef>
          </c:cat>
          <c:val>
            <c:numRef>
              <c:f>Sheet1!$B$2:$F$2</c:f>
              <c:numCache>
                <c:formatCode>#,##0.0</c:formatCode>
                <c:ptCount val="5"/>
                <c:pt idx="0">
                  <c:v>2</c:v>
                </c:pt>
                <c:pt idx="1">
                  <c:v>-1.4</c:v>
                </c:pt>
                <c:pt idx="2">
                  <c:v>2.7</c:v>
                </c:pt>
                <c:pt idx="3">
                  <c:v>1.5</c:v>
                </c:pt>
                <c:pt idx="4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27159296"/>
        <c:axId val="33539200"/>
      </c:barChart>
      <c:catAx>
        <c:axId val="12715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12700">
            <a:solidFill>
              <a:schemeClr val="tx1"/>
            </a:solidFill>
            <a:prstDash val="solid"/>
          </a:ln>
        </c:spPr>
        <c:crossAx val="3353920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3539200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one"/>
        <c:spPr>
          <a:ln w="9525">
            <a:noFill/>
          </a:ln>
        </c:spPr>
        <c:crossAx val="1271592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sl-SI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1759FC-54B7-4732-B2FD-61F0B3A185D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0A81F305-3D6C-403B-B648-D4EC7CCD6BA5}">
      <dgm:prSet phldrT="[besedilo]" custT="1"/>
      <dgm:spPr/>
      <dgm:t>
        <a:bodyPr/>
        <a:lstStyle/>
        <a:p>
          <a:r>
            <a:rPr lang="sl-SI" sz="1400" dirty="0" smtClean="0"/>
            <a:t>Poslanstvo</a:t>
          </a:r>
          <a:endParaRPr lang="sl-SI" sz="1400" dirty="0"/>
        </a:p>
      </dgm:t>
    </dgm:pt>
    <dgm:pt modelId="{F336B461-11A4-4FBC-9FA5-EDA6C9A947BF}" type="parTrans" cxnId="{1E284565-E40F-4F26-A0DC-8AEF6589A444}">
      <dgm:prSet/>
      <dgm:spPr/>
      <dgm:t>
        <a:bodyPr/>
        <a:lstStyle/>
        <a:p>
          <a:endParaRPr lang="sl-SI"/>
        </a:p>
      </dgm:t>
    </dgm:pt>
    <dgm:pt modelId="{F095099F-B2BD-4096-A759-414A97AC03C6}" type="sibTrans" cxnId="{1E284565-E40F-4F26-A0DC-8AEF6589A444}">
      <dgm:prSet/>
      <dgm:spPr/>
      <dgm:t>
        <a:bodyPr/>
        <a:lstStyle/>
        <a:p>
          <a:endParaRPr lang="sl-SI"/>
        </a:p>
      </dgm:t>
    </dgm:pt>
    <dgm:pt modelId="{C39DBED7-B4B3-4747-B2B8-E5F668568760}">
      <dgm:prSet phldrT="[besedilo]" custT="1"/>
      <dgm:spPr/>
      <dgm:t>
        <a:bodyPr/>
        <a:lstStyle/>
        <a:p>
          <a:r>
            <a:rPr lang="sl-SI" sz="1200" dirty="0" smtClean="0"/>
            <a:t>Slovenske železnice opravljajo prevozne in druge logistične storitve pri prevozu blaga in potnikov po tržnih pogojih, obvezne gospodarske javne službe (vzdrževanje infrastrukture, vodenje prometa na njej, prevoz potnikov v notranjem in čezmejnem regijskem železniškem prometu) in naloge upravljavca javne železniške infrastrukture. S tem skrbijo za učinkovito oskrbo gospodarstva in prispevajo k čim večji stopnji mobilnosti prebivalstva na varen, zanesljiv in ekološko sprejemljiv način. </a:t>
          </a:r>
          <a:endParaRPr lang="sl-SI" sz="1200" dirty="0"/>
        </a:p>
      </dgm:t>
    </dgm:pt>
    <dgm:pt modelId="{69D76065-B75A-423F-8DEB-5521E280EAD4}" type="parTrans" cxnId="{5B5155B3-5731-4A97-BE48-7EDC73635F6F}">
      <dgm:prSet/>
      <dgm:spPr/>
      <dgm:t>
        <a:bodyPr/>
        <a:lstStyle/>
        <a:p>
          <a:endParaRPr lang="sl-SI"/>
        </a:p>
      </dgm:t>
    </dgm:pt>
    <dgm:pt modelId="{AD5B9FE8-BB6F-489B-B686-96A5EEEF13BC}" type="sibTrans" cxnId="{5B5155B3-5731-4A97-BE48-7EDC73635F6F}">
      <dgm:prSet/>
      <dgm:spPr/>
      <dgm:t>
        <a:bodyPr/>
        <a:lstStyle/>
        <a:p>
          <a:endParaRPr lang="sl-SI"/>
        </a:p>
      </dgm:t>
    </dgm:pt>
    <dgm:pt modelId="{A689FF7A-D80C-4DF1-9FCE-6C7B2BBF74E1}">
      <dgm:prSet phldrT="[besedilo]" custT="1"/>
      <dgm:spPr/>
      <dgm:t>
        <a:bodyPr/>
        <a:lstStyle/>
        <a:p>
          <a:r>
            <a:rPr lang="sl-SI" sz="1400" dirty="0" smtClean="0"/>
            <a:t>Vizija</a:t>
          </a:r>
          <a:endParaRPr lang="sl-SI" sz="1400" dirty="0"/>
        </a:p>
      </dgm:t>
    </dgm:pt>
    <dgm:pt modelId="{35F32A41-8F86-457A-8780-F3411EA7E682}" type="parTrans" cxnId="{11FCB9C5-43ED-4770-9CCE-A90795958F3A}">
      <dgm:prSet/>
      <dgm:spPr/>
      <dgm:t>
        <a:bodyPr/>
        <a:lstStyle/>
        <a:p>
          <a:endParaRPr lang="sl-SI"/>
        </a:p>
      </dgm:t>
    </dgm:pt>
    <dgm:pt modelId="{7C8EA53B-9B76-4008-90CE-30263DC96CE2}" type="sibTrans" cxnId="{11FCB9C5-43ED-4770-9CCE-A90795958F3A}">
      <dgm:prSet/>
      <dgm:spPr/>
      <dgm:t>
        <a:bodyPr/>
        <a:lstStyle/>
        <a:p>
          <a:endParaRPr lang="sl-SI"/>
        </a:p>
      </dgm:t>
    </dgm:pt>
    <dgm:pt modelId="{C9908901-0F4A-49F2-BE2A-D19E95E11328}">
      <dgm:prSet phldrT="[besedilo]" custT="1"/>
      <dgm:spPr/>
      <dgm:t>
        <a:bodyPr/>
        <a:lstStyle/>
        <a:p>
          <a:r>
            <a:rPr lang="sl-SI" sz="1200" dirty="0" smtClean="0"/>
            <a:t>Postati pomemben regionalni prevoznik in ponudnik celovitih logističnih storitev v srednji in jugovzhodni Evropi ter nosilec celovitih in prijaznih storitev v integriranem javnem potniškem prometu v Sloveniji. V okviru nacionalnega programa razvoja JŽI učinkovito vzdrževati sodobno in varno železniško infrastrukturo in biti upravljavec JŽI v skladu z zakonodajo in smernicami EU.</a:t>
          </a:r>
          <a:endParaRPr lang="sl-SI" sz="1200" dirty="0"/>
        </a:p>
      </dgm:t>
    </dgm:pt>
    <dgm:pt modelId="{D0AD2E12-3239-4C4C-BE92-5F6B3166FD41}" type="parTrans" cxnId="{50A8F9D3-652B-4EA6-B62F-1A60D2BEE6D2}">
      <dgm:prSet/>
      <dgm:spPr/>
      <dgm:t>
        <a:bodyPr/>
        <a:lstStyle/>
        <a:p>
          <a:endParaRPr lang="sl-SI"/>
        </a:p>
      </dgm:t>
    </dgm:pt>
    <dgm:pt modelId="{BAADD2D9-4116-44B9-956D-90A397C139EA}" type="sibTrans" cxnId="{50A8F9D3-652B-4EA6-B62F-1A60D2BEE6D2}">
      <dgm:prSet/>
      <dgm:spPr/>
      <dgm:t>
        <a:bodyPr/>
        <a:lstStyle/>
        <a:p>
          <a:endParaRPr lang="sl-SI"/>
        </a:p>
      </dgm:t>
    </dgm:pt>
    <dgm:pt modelId="{1961965F-048C-4551-B8ED-BE3B04A2F00B}">
      <dgm:prSet phldrT="[besedilo]" custT="1"/>
      <dgm:spPr/>
      <dgm:t>
        <a:bodyPr/>
        <a:lstStyle/>
        <a:p>
          <a:r>
            <a:rPr lang="sl-SI" sz="1400" dirty="0" smtClean="0"/>
            <a:t>CILJI</a:t>
          </a:r>
          <a:endParaRPr lang="sl-SI" sz="1400" dirty="0"/>
        </a:p>
      </dgm:t>
    </dgm:pt>
    <dgm:pt modelId="{FE8B0FA5-6D37-41CC-A32D-50F3B91E5549}" type="parTrans" cxnId="{9AFE907B-E2DB-457F-A7EA-254FF4A30EB3}">
      <dgm:prSet/>
      <dgm:spPr/>
      <dgm:t>
        <a:bodyPr/>
        <a:lstStyle/>
        <a:p>
          <a:endParaRPr lang="sl-SI"/>
        </a:p>
      </dgm:t>
    </dgm:pt>
    <dgm:pt modelId="{713D3026-6E7A-4B12-B233-FB205783ECA1}" type="sibTrans" cxnId="{9AFE907B-E2DB-457F-A7EA-254FF4A30EB3}">
      <dgm:prSet/>
      <dgm:spPr/>
      <dgm:t>
        <a:bodyPr/>
        <a:lstStyle/>
        <a:p>
          <a:endParaRPr lang="sl-SI"/>
        </a:p>
      </dgm:t>
    </dgm:pt>
    <dgm:pt modelId="{8E98A932-A63B-42BE-816F-860128A6820C}">
      <dgm:prSet phldrT="[besedil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1200" dirty="0" smtClean="0"/>
            <a:t>V ciljni regiji, ki poleg Slovenije  obsega ključne trge pri prevozu blaga in potnikov v srednji in jugovzhodni Evropi  bomo:</a:t>
          </a:r>
        </a:p>
      </dgm:t>
    </dgm:pt>
    <dgm:pt modelId="{8E57CD06-42B8-4386-BCED-BBABA8212C6A}" type="parTrans" cxnId="{F75A76C5-B7D8-4193-8500-18C80BF8F849}">
      <dgm:prSet/>
      <dgm:spPr/>
      <dgm:t>
        <a:bodyPr/>
        <a:lstStyle/>
        <a:p>
          <a:endParaRPr lang="sl-SI"/>
        </a:p>
      </dgm:t>
    </dgm:pt>
    <dgm:pt modelId="{4D4A6452-47EC-424F-8B06-1E4FFBC6E277}" type="sibTrans" cxnId="{F75A76C5-B7D8-4193-8500-18C80BF8F849}">
      <dgm:prSet/>
      <dgm:spPr/>
      <dgm:t>
        <a:bodyPr/>
        <a:lstStyle/>
        <a:p>
          <a:endParaRPr lang="sl-SI"/>
        </a:p>
      </dgm:t>
    </dgm:pt>
    <dgm:pt modelId="{8439E388-4C57-45DE-B40C-ECBA75B63EFF}">
      <dgm:prSet phldrT="[besedilo]" custT="1"/>
      <dgm:spPr/>
      <dgm:t>
        <a:bodyPr/>
        <a:lstStyle/>
        <a:p>
          <a:pPr marL="26670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1200" dirty="0" smtClean="0"/>
            <a:t> Postali največji prevoznik v integriranem javnem potniškem prometu v Sloveniji</a:t>
          </a:r>
        </a:p>
      </dgm:t>
    </dgm:pt>
    <dgm:pt modelId="{48C74CA2-E3DC-41DA-BF96-913B8B240E1A}" type="parTrans" cxnId="{3AB601F2-DD04-472C-8ED9-9AD2C895272E}">
      <dgm:prSet/>
      <dgm:spPr/>
      <dgm:t>
        <a:bodyPr/>
        <a:lstStyle/>
        <a:p>
          <a:endParaRPr lang="sl-SI"/>
        </a:p>
      </dgm:t>
    </dgm:pt>
    <dgm:pt modelId="{E579C0B3-D4C2-4034-A39E-606492FA14E3}" type="sibTrans" cxnId="{3AB601F2-DD04-472C-8ED9-9AD2C895272E}">
      <dgm:prSet/>
      <dgm:spPr/>
      <dgm:t>
        <a:bodyPr/>
        <a:lstStyle/>
        <a:p>
          <a:endParaRPr lang="sl-SI"/>
        </a:p>
      </dgm:t>
    </dgm:pt>
    <dgm:pt modelId="{E65CCCED-F2E4-4578-BDBF-86764E3EA1E3}">
      <dgm:prSet phldrT="[besedilo]" custT="1"/>
      <dgm:spPr/>
      <dgm:t>
        <a:bodyPr/>
        <a:lstStyle/>
        <a:p>
          <a:pPr marL="26670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1200" dirty="0" smtClean="0"/>
            <a:t> Zagotavljali učinkovito in zanesljivo upravljanje železniške infrastrukture</a:t>
          </a:r>
        </a:p>
      </dgm:t>
    </dgm:pt>
    <dgm:pt modelId="{5526B8CC-0F02-4A12-A610-FBD8BE4592F1}" type="parTrans" cxnId="{95C9C140-E348-49A1-88D6-C3CD4E27C2EF}">
      <dgm:prSet/>
      <dgm:spPr/>
      <dgm:t>
        <a:bodyPr/>
        <a:lstStyle/>
        <a:p>
          <a:endParaRPr lang="sl-SI"/>
        </a:p>
      </dgm:t>
    </dgm:pt>
    <dgm:pt modelId="{4A319E98-B10D-406D-A90A-6D2CF821D429}" type="sibTrans" cxnId="{95C9C140-E348-49A1-88D6-C3CD4E27C2EF}">
      <dgm:prSet/>
      <dgm:spPr/>
      <dgm:t>
        <a:bodyPr/>
        <a:lstStyle/>
        <a:p>
          <a:endParaRPr lang="sl-SI"/>
        </a:p>
      </dgm:t>
    </dgm:pt>
    <dgm:pt modelId="{4B1A92EC-83FE-40F0-AF32-21DB5E688EC9}">
      <dgm:prSet phldrT="[besedil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l-SI" sz="1400" dirty="0" smtClean="0"/>
        </a:p>
      </dgm:t>
    </dgm:pt>
    <dgm:pt modelId="{FE4F2CC0-FB1E-4164-85D5-8C3AF9EA8622}" type="parTrans" cxnId="{E85DCE85-50B7-4CFC-8285-59CF9AF63C29}">
      <dgm:prSet/>
      <dgm:spPr/>
      <dgm:t>
        <a:bodyPr/>
        <a:lstStyle/>
        <a:p>
          <a:endParaRPr lang="sl-SI"/>
        </a:p>
      </dgm:t>
    </dgm:pt>
    <dgm:pt modelId="{2694998B-18D9-4C71-83E7-ADB717B7C4DE}" type="sibTrans" cxnId="{E85DCE85-50B7-4CFC-8285-59CF9AF63C29}">
      <dgm:prSet/>
      <dgm:spPr/>
      <dgm:t>
        <a:bodyPr/>
        <a:lstStyle/>
        <a:p>
          <a:endParaRPr lang="sl-SI"/>
        </a:p>
      </dgm:t>
    </dgm:pt>
    <dgm:pt modelId="{10B19595-D246-4CCD-A0E0-77C169C5F42D}">
      <dgm:prSet phldrT="[besedilo]" custT="1"/>
      <dgm:spPr/>
      <dgm:t>
        <a:bodyPr/>
        <a:lstStyle/>
        <a:p>
          <a:pPr marL="26670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1200" dirty="0" smtClean="0"/>
            <a:t> Postali upravljavec tovornih in potniških terminalov </a:t>
          </a:r>
        </a:p>
      </dgm:t>
    </dgm:pt>
    <dgm:pt modelId="{8D5E0E99-E14B-4FBF-BDDF-0134EDA37E75}" type="parTrans" cxnId="{5F7C5D04-4F6E-408B-BD3C-5516F2F6FE16}">
      <dgm:prSet/>
      <dgm:spPr/>
      <dgm:t>
        <a:bodyPr/>
        <a:lstStyle/>
        <a:p>
          <a:endParaRPr lang="sl-SI"/>
        </a:p>
      </dgm:t>
    </dgm:pt>
    <dgm:pt modelId="{81C99068-3FC5-4F95-BAC3-D3A780924A0D}" type="sibTrans" cxnId="{5F7C5D04-4F6E-408B-BD3C-5516F2F6FE16}">
      <dgm:prSet/>
      <dgm:spPr/>
      <dgm:t>
        <a:bodyPr/>
        <a:lstStyle/>
        <a:p>
          <a:endParaRPr lang="sl-SI"/>
        </a:p>
      </dgm:t>
    </dgm:pt>
    <dgm:pt modelId="{F55F0017-FC1F-4488-8DA0-58EF88364D5F}">
      <dgm:prSet phldrT="[besedilo]" custT="1"/>
      <dgm:spPr/>
      <dgm:t>
        <a:bodyPr/>
        <a:lstStyle/>
        <a:p>
          <a:pPr marL="26670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1200" dirty="0" smtClean="0"/>
            <a:t> Postali vodilni izvajalec in inženir na področju gradnje železniške infrastrukture</a:t>
          </a:r>
        </a:p>
      </dgm:t>
    </dgm:pt>
    <dgm:pt modelId="{2C497ACB-7BC6-4A14-9FBA-61F87E41F5D3}" type="parTrans" cxnId="{1C0389FD-EF78-4755-89F7-1AAFEC879BA0}">
      <dgm:prSet/>
      <dgm:spPr/>
      <dgm:t>
        <a:bodyPr/>
        <a:lstStyle/>
        <a:p>
          <a:endParaRPr lang="sl-SI"/>
        </a:p>
      </dgm:t>
    </dgm:pt>
    <dgm:pt modelId="{942CA2E6-0494-4A91-B2EF-EEBF22976F10}" type="sibTrans" cxnId="{1C0389FD-EF78-4755-89F7-1AAFEC879BA0}">
      <dgm:prSet/>
      <dgm:spPr/>
      <dgm:t>
        <a:bodyPr/>
        <a:lstStyle/>
        <a:p>
          <a:endParaRPr lang="sl-SI"/>
        </a:p>
      </dgm:t>
    </dgm:pt>
    <dgm:pt modelId="{F94ED153-6FD7-4D25-BFEA-FDC94234EB95}">
      <dgm:prSet phldrT="[besedil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l-SI" sz="1200" dirty="0" smtClean="0"/>
        </a:p>
      </dgm:t>
    </dgm:pt>
    <dgm:pt modelId="{08012059-7E00-4849-BABC-5A09A96BE0D7}" type="parTrans" cxnId="{1A2CF855-D008-4AEA-89A8-F55EB2C14A0C}">
      <dgm:prSet/>
      <dgm:spPr/>
      <dgm:t>
        <a:bodyPr/>
        <a:lstStyle/>
        <a:p>
          <a:endParaRPr lang="sl-SI"/>
        </a:p>
      </dgm:t>
    </dgm:pt>
    <dgm:pt modelId="{FE850C97-70D5-4857-8B86-202FDF886B9C}" type="sibTrans" cxnId="{1A2CF855-D008-4AEA-89A8-F55EB2C14A0C}">
      <dgm:prSet/>
      <dgm:spPr/>
      <dgm:t>
        <a:bodyPr/>
        <a:lstStyle/>
        <a:p>
          <a:endParaRPr lang="sl-SI"/>
        </a:p>
      </dgm:t>
    </dgm:pt>
    <dgm:pt modelId="{1F756C6A-5C8C-4949-9266-D590968A9DCC}">
      <dgm:prSet phldrT="[besedil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l-SI" sz="1200" dirty="0" smtClean="0"/>
        </a:p>
      </dgm:t>
    </dgm:pt>
    <dgm:pt modelId="{4B78DDF0-97E0-4E5D-9F65-78B842C719C3}" type="parTrans" cxnId="{2B4C682C-28C4-4EC2-9542-D48291AE157F}">
      <dgm:prSet/>
      <dgm:spPr/>
      <dgm:t>
        <a:bodyPr/>
        <a:lstStyle/>
        <a:p>
          <a:endParaRPr lang="sl-SI"/>
        </a:p>
      </dgm:t>
    </dgm:pt>
    <dgm:pt modelId="{A8F8EBBD-344D-44EB-BF6D-93B4FF3B03BE}" type="sibTrans" cxnId="{2B4C682C-28C4-4EC2-9542-D48291AE157F}">
      <dgm:prSet/>
      <dgm:spPr/>
      <dgm:t>
        <a:bodyPr/>
        <a:lstStyle/>
        <a:p>
          <a:endParaRPr lang="sl-SI"/>
        </a:p>
      </dgm:t>
    </dgm:pt>
    <dgm:pt modelId="{BEBDA42D-DAD6-41DC-8CE8-261A5B01DEDB}">
      <dgm:prSet phldrT="[besedilo]" custT="1"/>
      <dgm:spPr/>
      <dgm:t>
        <a:bodyPr/>
        <a:lstStyle/>
        <a:p>
          <a:pPr marL="26670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1200" dirty="0" smtClean="0"/>
            <a:t> Razvijali učinkovite podporne dejavnosti v skupini in druge dejavnosti trajnostnega razvoja</a:t>
          </a:r>
        </a:p>
      </dgm:t>
    </dgm:pt>
    <dgm:pt modelId="{6E544C5E-16AD-4542-B19D-B3A9FFFF20E6}" type="parTrans" cxnId="{4630EFED-D34F-4AC8-BED7-859A8249EFEB}">
      <dgm:prSet/>
      <dgm:spPr/>
      <dgm:t>
        <a:bodyPr/>
        <a:lstStyle/>
        <a:p>
          <a:endParaRPr lang="sl-SI"/>
        </a:p>
      </dgm:t>
    </dgm:pt>
    <dgm:pt modelId="{E5CB78BA-4AD1-43F1-9C5C-5BB5FE98172F}" type="sibTrans" cxnId="{4630EFED-D34F-4AC8-BED7-859A8249EFEB}">
      <dgm:prSet/>
      <dgm:spPr/>
      <dgm:t>
        <a:bodyPr/>
        <a:lstStyle/>
        <a:p>
          <a:endParaRPr lang="sl-SI"/>
        </a:p>
      </dgm:t>
    </dgm:pt>
    <dgm:pt modelId="{7D6413E2-5B5A-4105-93AB-133E69B838E4}">
      <dgm:prSet phldrT="[besedil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l-SI" sz="1200" dirty="0" smtClean="0"/>
        </a:p>
      </dgm:t>
    </dgm:pt>
    <dgm:pt modelId="{CC5BAA89-B7EE-4BE9-958A-1A88081DFB1D}" type="parTrans" cxnId="{414A96D7-307B-4630-850F-755360590476}">
      <dgm:prSet/>
      <dgm:spPr/>
      <dgm:t>
        <a:bodyPr/>
        <a:lstStyle/>
        <a:p>
          <a:endParaRPr lang="sl-SI"/>
        </a:p>
      </dgm:t>
    </dgm:pt>
    <dgm:pt modelId="{735EC0C7-9F89-496D-8283-5202B1CA32E9}" type="sibTrans" cxnId="{414A96D7-307B-4630-850F-755360590476}">
      <dgm:prSet/>
      <dgm:spPr/>
      <dgm:t>
        <a:bodyPr/>
        <a:lstStyle/>
        <a:p>
          <a:endParaRPr lang="sl-SI"/>
        </a:p>
      </dgm:t>
    </dgm:pt>
    <dgm:pt modelId="{81C56E8F-8D57-433E-B9AB-8A8949ABF511}">
      <dgm:prSet phldrT="[besedil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l-SI" sz="1200" dirty="0" smtClean="0"/>
        </a:p>
      </dgm:t>
    </dgm:pt>
    <dgm:pt modelId="{A6776200-B3A4-4CA6-88C1-06F9EE9B44C5}" type="parTrans" cxnId="{F59EFD00-D00B-4EEB-A9E6-C90592FA37D3}">
      <dgm:prSet/>
      <dgm:spPr/>
    </dgm:pt>
    <dgm:pt modelId="{DF833A28-959F-491C-BBF6-2712CD4D4A8F}" type="sibTrans" cxnId="{F59EFD00-D00B-4EEB-A9E6-C90592FA37D3}">
      <dgm:prSet/>
      <dgm:spPr/>
    </dgm:pt>
    <dgm:pt modelId="{93B69447-E48E-4F3B-9CA1-CCCCBBD54DBF}">
      <dgm:prSet phldrT="[besedil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l-SI" sz="1200" dirty="0" smtClean="0"/>
        </a:p>
      </dgm:t>
    </dgm:pt>
    <dgm:pt modelId="{1FC8FE82-3663-4F2A-A99E-A7A5F6CDC5DE}" type="parTrans" cxnId="{217368B2-76B3-4001-89EC-883BBD37D5E0}">
      <dgm:prSet/>
      <dgm:spPr/>
    </dgm:pt>
    <dgm:pt modelId="{10D6F0D3-1676-48E6-8A44-884C2578AB16}" type="sibTrans" cxnId="{217368B2-76B3-4001-89EC-883BBD37D5E0}">
      <dgm:prSet/>
      <dgm:spPr/>
    </dgm:pt>
    <dgm:pt modelId="{4D556447-D0FD-42DB-88F4-2C41CC8CB8DB}">
      <dgm:prSet phldrT="[besedilo]" custT="1"/>
      <dgm:spPr/>
      <dgm:t>
        <a:bodyPr/>
        <a:lstStyle/>
        <a:p>
          <a:pPr marL="26670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1200" dirty="0" smtClean="0"/>
            <a:t> Povečali tržni delež prevoza blaga na 5. in 10. koridorju,</a:t>
          </a:r>
        </a:p>
      </dgm:t>
    </dgm:pt>
    <dgm:pt modelId="{EBFB7360-A5A4-43A3-BE82-8C862FC9B2CE}" type="sibTrans" cxnId="{C079988E-78AC-4F7D-9372-48D99867A451}">
      <dgm:prSet/>
      <dgm:spPr/>
      <dgm:t>
        <a:bodyPr/>
        <a:lstStyle/>
        <a:p>
          <a:endParaRPr lang="sl-SI"/>
        </a:p>
      </dgm:t>
    </dgm:pt>
    <dgm:pt modelId="{034E2A66-061C-4F51-B70B-F24D18AC8D7B}" type="parTrans" cxnId="{C079988E-78AC-4F7D-9372-48D99867A451}">
      <dgm:prSet/>
      <dgm:spPr/>
      <dgm:t>
        <a:bodyPr/>
        <a:lstStyle/>
        <a:p>
          <a:endParaRPr lang="sl-SI"/>
        </a:p>
      </dgm:t>
    </dgm:pt>
    <dgm:pt modelId="{8D46F907-38EB-421A-B503-078144D1F2CD}" type="pres">
      <dgm:prSet presAssocID="{1A1759FC-54B7-4732-B2FD-61F0B3A185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0640255D-AD2C-4F48-B764-1BBAFBE18A46}" type="pres">
      <dgm:prSet presAssocID="{0A81F305-3D6C-403B-B648-D4EC7CCD6BA5}" presName="composite" presStyleCnt="0"/>
      <dgm:spPr/>
    </dgm:pt>
    <dgm:pt modelId="{4DC71C8A-B7C0-4E09-91E4-EE2B7D19EF9E}" type="pres">
      <dgm:prSet presAssocID="{0A81F305-3D6C-403B-B648-D4EC7CCD6BA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57F6B63-9FD3-49B0-A6DE-3A93FC391753}" type="pres">
      <dgm:prSet presAssocID="{0A81F305-3D6C-403B-B648-D4EC7CCD6BA5}" presName="descendantText" presStyleLbl="alignAcc1" presStyleIdx="0" presStyleCnt="3" custScaleY="10031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CE64205-9965-4529-9FFF-4BFB78E9A80B}" type="pres">
      <dgm:prSet presAssocID="{F095099F-B2BD-4096-A759-414A97AC03C6}" presName="sp" presStyleCnt="0"/>
      <dgm:spPr/>
    </dgm:pt>
    <dgm:pt modelId="{EF2F9D25-7E44-4071-8224-D73F97D17331}" type="pres">
      <dgm:prSet presAssocID="{A689FF7A-D80C-4DF1-9FCE-6C7B2BBF74E1}" presName="composite" presStyleCnt="0"/>
      <dgm:spPr/>
    </dgm:pt>
    <dgm:pt modelId="{19F84150-D8F8-4FBA-B762-7917E7342FD1}" type="pres">
      <dgm:prSet presAssocID="{A689FF7A-D80C-4DF1-9FCE-6C7B2BBF74E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8021447-1673-4547-80C6-ED5838B0D3E6}" type="pres">
      <dgm:prSet presAssocID="{A689FF7A-D80C-4DF1-9FCE-6C7B2BBF74E1}" presName="descendantText" presStyleLbl="alignAcc1" presStyleIdx="1" presStyleCnt="3" custScaleY="9553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E4E0040-5959-48ED-B9BB-C53BC28D8C2B}" type="pres">
      <dgm:prSet presAssocID="{7C8EA53B-9B76-4008-90CE-30263DC96CE2}" presName="sp" presStyleCnt="0"/>
      <dgm:spPr/>
    </dgm:pt>
    <dgm:pt modelId="{FBEA9F64-E0C4-4480-A040-1C3E98535F43}" type="pres">
      <dgm:prSet presAssocID="{1961965F-048C-4551-B8ED-BE3B04A2F00B}" presName="composite" presStyleCnt="0"/>
      <dgm:spPr/>
    </dgm:pt>
    <dgm:pt modelId="{CFEBC560-7227-48A2-84F5-5BADE3581DE8}" type="pres">
      <dgm:prSet presAssocID="{1961965F-048C-4551-B8ED-BE3B04A2F00B}" presName="parentText" presStyleLbl="alignNode1" presStyleIdx="2" presStyleCnt="3" custScaleY="137781" custLinFactNeighborX="845" custLinFactNeighborY="-15380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450C0A5-0CBA-490F-ABDD-7B2B546D6703}" type="pres">
      <dgm:prSet presAssocID="{1961965F-048C-4551-B8ED-BE3B04A2F00B}" presName="descendantText" presStyleLbl="alignAcc1" presStyleIdx="2" presStyleCnt="3" custScaleY="213162" custLinFactNeighborX="363" custLinFactNeighborY="-1134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95C9C140-E348-49A1-88D6-C3CD4E27C2EF}" srcId="{1961965F-048C-4551-B8ED-BE3B04A2F00B}" destId="{E65CCCED-F2E4-4578-BDBF-86764E3EA1E3}" srcOrd="6" destOrd="0" parTransId="{5526B8CC-0F02-4A12-A610-FBD8BE4592F1}" sibTransId="{4A319E98-B10D-406D-A90A-6D2CF821D429}"/>
    <dgm:cxn modelId="{C079988E-78AC-4F7D-9372-48D99867A451}" srcId="{1961965F-048C-4551-B8ED-BE3B04A2F00B}" destId="{4D556447-D0FD-42DB-88F4-2C41CC8CB8DB}" srcOrd="4" destOrd="0" parTransId="{034E2A66-061C-4F51-B70B-F24D18AC8D7B}" sibTransId="{EBFB7360-A5A4-43A3-BE82-8C862FC9B2CE}"/>
    <dgm:cxn modelId="{F59EFD00-D00B-4EEB-A9E6-C90592FA37D3}" srcId="{1961965F-048C-4551-B8ED-BE3B04A2F00B}" destId="{81C56E8F-8D57-433E-B9AB-8A8949ABF511}" srcOrd="0" destOrd="0" parTransId="{A6776200-B3A4-4CA6-88C1-06F9EE9B44C5}" sibTransId="{DF833A28-959F-491C-BBF6-2712CD4D4A8F}"/>
    <dgm:cxn modelId="{E85DCE85-50B7-4CFC-8285-59CF9AF63C29}" srcId="{1961965F-048C-4551-B8ED-BE3B04A2F00B}" destId="{4B1A92EC-83FE-40F0-AF32-21DB5E688EC9}" srcOrd="12" destOrd="0" parTransId="{FE4F2CC0-FB1E-4164-85D5-8C3AF9EA8622}" sibTransId="{2694998B-18D9-4C71-83E7-ADB717B7C4DE}"/>
    <dgm:cxn modelId="{3AB601F2-DD04-472C-8ED9-9AD2C895272E}" srcId="{1961965F-048C-4551-B8ED-BE3B04A2F00B}" destId="{8439E388-4C57-45DE-B40C-ECBA75B63EFF}" srcOrd="5" destOrd="0" parTransId="{48C74CA2-E3DC-41DA-BF96-913B8B240E1A}" sibTransId="{E579C0B3-D4C2-4034-A39E-606492FA14E3}"/>
    <dgm:cxn modelId="{F21AE4E5-F8EB-4AAB-B680-E97DA3FCA4FF}" type="presOf" srcId="{1961965F-048C-4551-B8ED-BE3B04A2F00B}" destId="{CFEBC560-7227-48A2-84F5-5BADE3581DE8}" srcOrd="0" destOrd="0" presId="urn:microsoft.com/office/officeart/2005/8/layout/chevron2"/>
    <dgm:cxn modelId="{414A96D7-307B-4630-850F-755360590476}" srcId="{1961965F-048C-4551-B8ED-BE3B04A2F00B}" destId="{7D6413E2-5B5A-4105-93AB-133E69B838E4}" srcOrd="3" destOrd="0" parTransId="{CC5BAA89-B7EE-4BE9-958A-1A88081DFB1D}" sibTransId="{735EC0C7-9F89-496D-8283-5202B1CA32E9}"/>
    <dgm:cxn modelId="{BA59AAFB-041E-4DC8-9FC7-1F2468A380FA}" type="presOf" srcId="{1A1759FC-54B7-4732-B2FD-61F0B3A185D2}" destId="{8D46F907-38EB-421A-B503-078144D1F2CD}" srcOrd="0" destOrd="0" presId="urn:microsoft.com/office/officeart/2005/8/layout/chevron2"/>
    <dgm:cxn modelId="{50A8F9D3-652B-4EA6-B62F-1A60D2BEE6D2}" srcId="{A689FF7A-D80C-4DF1-9FCE-6C7B2BBF74E1}" destId="{C9908901-0F4A-49F2-BE2A-D19E95E11328}" srcOrd="0" destOrd="0" parTransId="{D0AD2E12-3239-4C4C-BE92-5F6B3166FD41}" sibTransId="{BAADD2D9-4116-44B9-956D-90A397C139EA}"/>
    <dgm:cxn modelId="{5F7C5D04-4F6E-408B-BD3C-5516F2F6FE16}" srcId="{1961965F-048C-4551-B8ED-BE3B04A2F00B}" destId="{10B19595-D246-4CCD-A0E0-77C169C5F42D}" srcOrd="7" destOrd="0" parTransId="{8D5E0E99-E14B-4FBF-BDDF-0134EDA37E75}" sibTransId="{81C99068-3FC5-4F95-BAC3-D3A780924A0D}"/>
    <dgm:cxn modelId="{15079C16-41B0-4CE0-BC69-BDC5910BF0E5}" type="presOf" srcId="{F55F0017-FC1F-4488-8DA0-58EF88364D5F}" destId="{C450C0A5-0CBA-490F-ABDD-7B2B546D6703}" srcOrd="0" destOrd="8" presId="urn:microsoft.com/office/officeart/2005/8/layout/chevron2"/>
    <dgm:cxn modelId="{661149D7-75D4-4120-A086-565814429ED1}" type="presOf" srcId="{8439E388-4C57-45DE-B40C-ECBA75B63EFF}" destId="{C450C0A5-0CBA-490F-ABDD-7B2B546D6703}" srcOrd="0" destOrd="5" presId="urn:microsoft.com/office/officeart/2005/8/layout/chevron2"/>
    <dgm:cxn modelId="{4630EFED-D34F-4AC8-BED7-859A8249EFEB}" srcId="{1961965F-048C-4551-B8ED-BE3B04A2F00B}" destId="{BEBDA42D-DAD6-41DC-8CE8-261A5B01DEDB}" srcOrd="9" destOrd="0" parTransId="{6E544C5E-16AD-4542-B19D-B3A9FFFF20E6}" sibTransId="{E5CB78BA-4AD1-43F1-9C5C-5BB5FE98172F}"/>
    <dgm:cxn modelId="{DA9607BB-506B-4FB8-96DB-97BE4251A61E}" type="presOf" srcId="{0A81F305-3D6C-403B-B648-D4EC7CCD6BA5}" destId="{4DC71C8A-B7C0-4E09-91E4-EE2B7D19EF9E}" srcOrd="0" destOrd="0" presId="urn:microsoft.com/office/officeart/2005/8/layout/chevron2"/>
    <dgm:cxn modelId="{217368B2-76B3-4001-89EC-883BBD37D5E0}" srcId="{1961965F-048C-4551-B8ED-BE3B04A2F00B}" destId="{93B69447-E48E-4F3B-9CA1-CCCCBBD54DBF}" srcOrd="1" destOrd="0" parTransId="{1FC8FE82-3663-4F2A-A99E-A7A5F6CDC5DE}" sibTransId="{10D6F0D3-1676-48E6-8A44-884C2578AB16}"/>
    <dgm:cxn modelId="{11FCB9C5-43ED-4770-9CCE-A90795958F3A}" srcId="{1A1759FC-54B7-4732-B2FD-61F0B3A185D2}" destId="{A689FF7A-D80C-4DF1-9FCE-6C7B2BBF74E1}" srcOrd="1" destOrd="0" parTransId="{35F32A41-8F86-457A-8780-F3411EA7E682}" sibTransId="{7C8EA53B-9B76-4008-90CE-30263DC96CE2}"/>
    <dgm:cxn modelId="{1E284565-E40F-4F26-A0DC-8AEF6589A444}" srcId="{1A1759FC-54B7-4732-B2FD-61F0B3A185D2}" destId="{0A81F305-3D6C-403B-B648-D4EC7CCD6BA5}" srcOrd="0" destOrd="0" parTransId="{F336B461-11A4-4FBC-9FA5-EDA6C9A947BF}" sibTransId="{F095099F-B2BD-4096-A759-414A97AC03C6}"/>
    <dgm:cxn modelId="{9AFE907B-E2DB-457F-A7EA-254FF4A30EB3}" srcId="{1A1759FC-54B7-4732-B2FD-61F0B3A185D2}" destId="{1961965F-048C-4551-B8ED-BE3B04A2F00B}" srcOrd="2" destOrd="0" parTransId="{FE8B0FA5-6D37-41CC-A32D-50F3B91E5549}" sibTransId="{713D3026-6E7A-4B12-B233-FB205783ECA1}"/>
    <dgm:cxn modelId="{ED087E9F-1914-4868-A348-E9556F5AE093}" type="presOf" srcId="{4D556447-D0FD-42DB-88F4-2C41CC8CB8DB}" destId="{C450C0A5-0CBA-490F-ABDD-7B2B546D6703}" srcOrd="0" destOrd="4" presId="urn:microsoft.com/office/officeart/2005/8/layout/chevron2"/>
    <dgm:cxn modelId="{1A2CF855-D008-4AEA-89A8-F55EB2C14A0C}" srcId="{1961965F-048C-4551-B8ED-BE3B04A2F00B}" destId="{F94ED153-6FD7-4D25-BFEA-FDC94234EB95}" srcOrd="11" destOrd="0" parTransId="{08012059-7E00-4849-BABC-5A09A96BE0D7}" sibTransId="{FE850C97-70D5-4857-8B86-202FDF886B9C}"/>
    <dgm:cxn modelId="{1C0389FD-EF78-4755-89F7-1AAFEC879BA0}" srcId="{1961965F-048C-4551-B8ED-BE3B04A2F00B}" destId="{F55F0017-FC1F-4488-8DA0-58EF88364D5F}" srcOrd="8" destOrd="0" parTransId="{2C497ACB-7BC6-4A14-9FBA-61F87E41F5D3}" sibTransId="{942CA2E6-0494-4A91-B2EF-EEBF22976F10}"/>
    <dgm:cxn modelId="{FBF657F5-0E9C-47C2-8006-C0AD4C9C547D}" type="presOf" srcId="{C9908901-0F4A-49F2-BE2A-D19E95E11328}" destId="{E8021447-1673-4547-80C6-ED5838B0D3E6}" srcOrd="0" destOrd="0" presId="urn:microsoft.com/office/officeart/2005/8/layout/chevron2"/>
    <dgm:cxn modelId="{57AB140D-DDF8-40A7-9834-4086A90C7D4D}" type="presOf" srcId="{81C56E8F-8D57-433E-B9AB-8A8949ABF511}" destId="{C450C0A5-0CBA-490F-ABDD-7B2B546D6703}" srcOrd="0" destOrd="0" presId="urn:microsoft.com/office/officeart/2005/8/layout/chevron2"/>
    <dgm:cxn modelId="{411CE959-9B66-4E42-8B77-ACC1BC4A1838}" type="presOf" srcId="{93B69447-E48E-4F3B-9CA1-CCCCBBD54DBF}" destId="{C450C0A5-0CBA-490F-ABDD-7B2B546D6703}" srcOrd="0" destOrd="1" presId="urn:microsoft.com/office/officeart/2005/8/layout/chevron2"/>
    <dgm:cxn modelId="{37B17C10-3A42-415E-BC78-9357138E8B2F}" type="presOf" srcId="{F94ED153-6FD7-4D25-BFEA-FDC94234EB95}" destId="{C450C0A5-0CBA-490F-ABDD-7B2B546D6703}" srcOrd="0" destOrd="11" presId="urn:microsoft.com/office/officeart/2005/8/layout/chevron2"/>
    <dgm:cxn modelId="{E28FA743-1CE4-4CD1-93F2-4CA77F622B2B}" type="presOf" srcId="{7D6413E2-5B5A-4105-93AB-133E69B838E4}" destId="{C450C0A5-0CBA-490F-ABDD-7B2B546D6703}" srcOrd="0" destOrd="3" presId="urn:microsoft.com/office/officeart/2005/8/layout/chevron2"/>
    <dgm:cxn modelId="{5B5155B3-5731-4A97-BE48-7EDC73635F6F}" srcId="{0A81F305-3D6C-403B-B648-D4EC7CCD6BA5}" destId="{C39DBED7-B4B3-4747-B2B8-E5F668568760}" srcOrd="0" destOrd="0" parTransId="{69D76065-B75A-423F-8DEB-5521E280EAD4}" sibTransId="{AD5B9FE8-BB6F-489B-B686-96A5EEEF13BC}"/>
    <dgm:cxn modelId="{69B9FF35-6293-4115-BC0A-7D6AC7074318}" type="presOf" srcId="{E65CCCED-F2E4-4578-BDBF-86764E3EA1E3}" destId="{C450C0A5-0CBA-490F-ABDD-7B2B546D6703}" srcOrd="0" destOrd="6" presId="urn:microsoft.com/office/officeart/2005/8/layout/chevron2"/>
    <dgm:cxn modelId="{F75A76C5-B7D8-4193-8500-18C80BF8F849}" srcId="{1961965F-048C-4551-B8ED-BE3B04A2F00B}" destId="{8E98A932-A63B-42BE-816F-860128A6820C}" srcOrd="2" destOrd="0" parTransId="{8E57CD06-42B8-4386-BCED-BBABA8212C6A}" sibTransId="{4D4A6452-47EC-424F-8B06-1E4FFBC6E277}"/>
    <dgm:cxn modelId="{699A0F21-8FED-408A-8D24-F11FA780E112}" type="presOf" srcId="{BEBDA42D-DAD6-41DC-8CE8-261A5B01DEDB}" destId="{C450C0A5-0CBA-490F-ABDD-7B2B546D6703}" srcOrd="0" destOrd="9" presId="urn:microsoft.com/office/officeart/2005/8/layout/chevron2"/>
    <dgm:cxn modelId="{42693E8A-4FC8-4A0A-AEF2-7C057AB1573A}" type="presOf" srcId="{A689FF7A-D80C-4DF1-9FCE-6C7B2BBF74E1}" destId="{19F84150-D8F8-4FBA-B762-7917E7342FD1}" srcOrd="0" destOrd="0" presId="urn:microsoft.com/office/officeart/2005/8/layout/chevron2"/>
    <dgm:cxn modelId="{79B89166-2C63-45DD-9FE9-FCF1E69592DF}" type="presOf" srcId="{1F756C6A-5C8C-4949-9266-D590968A9DCC}" destId="{C450C0A5-0CBA-490F-ABDD-7B2B546D6703}" srcOrd="0" destOrd="10" presId="urn:microsoft.com/office/officeart/2005/8/layout/chevron2"/>
    <dgm:cxn modelId="{B50C9485-3B59-4EEF-8D0B-5EE529F625E8}" type="presOf" srcId="{C39DBED7-B4B3-4747-B2B8-E5F668568760}" destId="{B57F6B63-9FD3-49B0-A6DE-3A93FC391753}" srcOrd="0" destOrd="0" presId="urn:microsoft.com/office/officeart/2005/8/layout/chevron2"/>
    <dgm:cxn modelId="{4FC58ED7-18BB-4BA1-B993-E6744B54BF5C}" type="presOf" srcId="{4B1A92EC-83FE-40F0-AF32-21DB5E688EC9}" destId="{C450C0A5-0CBA-490F-ABDD-7B2B546D6703}" srcOrd="0" destOrd="12" presId="urn:microsoft.com/office/officeart/2005/8/layout/chevron2"/>
    <dgm:cxn modelId="{891C0FC0-D485-4428-B21A-18680410911D}" type="presOf" srcId="{8E98A932-A63B-42BE-816F-860128A6820C}" destId="{C450C0A5-0CBA-490F-ABDD-7B2B546D6703}" srcOrd="0" destOrd="2" presId="urn:microsoft.com/office/officeart/2005/8/layout/chevron2"/>
    <dgm:cxn modelId="{765B8EBE-8BDD-4488-B4B6-250DB7C3C7A1}" type="presOf" srcId="{10B19595-D246-4CCD-A0E0-77C169C5F42D}" destId="{C450C0A5-0CBA-490F-ABDD-7B2B546D6703}" srcOrd="0" destOrd="7" presId="urn:microsoft.com/office/officeart/2005/8/layout/chevron2"/>
    <dgm:cxn modelId="{2B4C682C-28C4-4EC2-9542-D48291AE157F}" srcId="{1961965F-048C-4551-B8ED-BE3B04A2F00B}" destId="{1F756C6A-5C8C-4949-9266-D590968A9DCC}" srcOrd="10" destOrd="0" parTransId="{4B78DDF0-97E0-4E5D-9F65-78B842C719C3}" sibTransId="{A8F8EBBD-344D-44EB-BF6D-93B4FF3B03BE}"/>
    <dgm:cxn modelId="{F653F506-F8FB-4C07-B21C-510563DDA6C6}" type="presParOf" srcId="{8D46F907-38EB-421A-B503-078144D1F2CD}" destId="{0640255D-AD2C-4F48-B764-1BBAFBE18A46}" srcOrd="0" destOrd="0" presId="urn:microsoft.com/office/officeart/2005/8/layout/chevron2"/>
    <dgm:cxn modelId="{B6EE2A39-94F8-4327-9519-FAA9FE12DD2D}" type="presParOf" srcId="{0640255D-AD2C-4F48-B764-1BBAFBE18A46}" destId="{4DC71C8A-B7C0-4E09-91E4-EE2B7D19EF9E}" srcOrd="0" destOrd="0" presId="urn:microsoft.com/office/officeart/2005/8/layout/chevron2"/>
    <dgm:cxn modelId="{76A3A836-B453-4589-9593-485C74255780}" type="presParOf" srcId="{0640255D-AD2C-4F48-B764-1BBAFBE18A46}" destId="{B57F6B63-9FD3-49B0-A6DE-3A93FC391753}" srcOrd="1" destOrd="0" presId="urn:microsoft.com/office/officeart/2005/8/layout/chevron2"/>
    <dgm:cxn modelId="{FF3A18D3-CB1A-495E-A717-40734BBC9B3E}" type="presParOf" srcId="{8D46F907-38EB-421A-B503-078144D1F2CD}" destId="{2CE64205-9965-4529-9FFF-4BFB78E9A80B}" srcOrd="1" destOrd="0" presId="urn:microsoft.com/office/officeart/2005/8/layout/chevron2"/>
    <dgm:cxn modelId="{B81C6E72-3101-4955-94DC-CDA45D5EC81A}" type="presParOf" srcId="{8D46F907-38EB-421A-B503-078144D1F2CD}" destId="{EF2F9D25-7E44-4071-8224-D73F97D17331}" srcOrd="2" destOrd="0" presId="urn:microsoft.com/office/officeart/2005/8/layout/chevron2"/>
    <dgm:cxn modelId="{E1BA001B-BE49-4C26-8E5D-63681A60AC5D}" type="presParOf" srcId="{EF2F9D25-7E44-4071-8224-D73F97D17331}" destId="{19F84150-D8F8-4FBA-B762-7917E7342FD1}" srcOrd="0" destOrd="0" presId="urn:microsoft.com/office/officeart/2005/8/layout/chevron2"/>
    <dgm:cxn modelId="{4234238D-2278-4D34-8E4A-60C57F63F6D7}" type="presParOf" srcId="{EF2F9D25-7E44-4071-8224-D73F97D17331}" destId="{E8021447-1673-4547-80C6-ED5838B0D3E6}" srcOrd="1" destOrd="0" presId="urn:microsoft.com/office/officeart/2005/8/layout/chevron2"/>
    <dgm:cxn modelId="{C967BB7B-A53C-4BDD-AD9A-C23AC1855A94}" type="presParOf" srcId="{8D46F907-38EB-421A-B503-078144D1F2CD}" destId="{CE4E0040-5959-48ED-B9BB-C53BC28D8C2B}" srcOrd="3" destOrd="0" presId="urn:microsoft.com/office/officeart/2005/8/layout/chevron2"/>
    <dgm:cxn modelId="{3BF4BAE3-A74B-4DDC-820D-2DB34A0127BF}" type="presParOf" srcId="{8D46F907-38EB-421A-B503-078144D1F2CD}" destId="{FBEA9F64-E0C4-4480-A040-1C3E98535F43}" srcOrd="4" destOrd="0" presId="urn:microsoft.com/office/officeart/2005/8/layout/chevron2"/>
    <dgm:cxn modelId="{6619F1C4-069B-487D-8842-C8B94D3C27C9}" type="presParOf" srcId="{FBEA9F64-E0C4-4480-A040-1C3E98535F43}" destId="{CFEBC560-7227-48A2-84F5-5BADE3581DE8}" srcOrd="0" destOrd="0" presId="urn:microsoft.com/office/officeart/2005/8/layout/chevron2"/>
    <dgm:cxn modelId="{4FEF0CBF-B20D-49FD-9BA3-9067DE656D38}" type="presParOf" srcId="{FBEA9F64-E0C4-4480-A040-1C3E98535F43}" destId="{C450C0A5-0CBA-490F-ABDD-7B2B546D670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74ED79-389E-44D5-B2C0-3BEC0A479B2D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80BD292-D0F8-44CF-84A3-7825E36B3B4A}" type="pres">
      <dgm:prSet presAssocID="{B174ED79-389E-44D5-B2C0-3BEC0A479B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40CF1DB-9FC7-4315-96BC-E1B9199C229F}" type="presOf" srcId="{B174ED79-389E-44D5-B2C0-3BEC0A479B2D}" destId="{180BD292-D0F8-44CF-84A3-7825E36B3B4A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71C8A-B7C0-4E09-91E4-EE2B7D19EF9E}">
      <dsp:nvSpPr>
        <dsp:cNvPr id="0" name=""/>
        <dsp:cNvSpPr/>
      </dsp:nvSpPr>
      <dsp:spPr>
        <a:xfrm rot="5400000">
          <a:off x="-218740" y="228460"/>
          <a:ext cx="1458271" cy="10207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Poslanstvo</a:t>
          </a:r>
          <a:endParaRPr lang="sl-SI" sz="1400" kern="1200" dirty="0"/>
        </a:p>
      </dsp:txBody>
      <dsp:txXfrm rot="-5400000">
        <a:off x="1" y="520114"/>
        <a:ext cx="1020790" cy="437481"/>
      </dsp:txXfrm>
    </dsp:sp>
    <dsp:sp modelId="{B57F6B63-9FD3-49B0-A6DE-3A93FC391753}">
      <dsp:nvSpPr>
        <dsp:cNvPr id="0" name=""/>
        <dsp:cNvSpPr/>
      </dsp:nvSpPr>
      <dsp:spPr>
        <a:xfrm rot="5400000">
          <a:off x="4149787" y="-3120746"/>
          <a:ext cx="950814" cy="72088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200" kern="1200" dirty="0" smtClean="0"/>
            <a:t>Slovenske železnice opravljajo prevozne in druge logistične storitve pri prevozu blaga in potnikov po tržnih pogojih, obvezne gospodarske javne službe (vzdrževanje infrastrukture, vodenje prometa na njej, prevoz potnikov v notranjem in čezmejnem regijskem železniškem prometu) in naloge upravljavca javne železniške infrastrukture. S tem skrbijo za učinkovito oskrbo gospodarstva in prispevajo k čim večji stopnji mobilnosti prebivalstva na varen, zanesljiv in ekološko sprejemljiv način. </a:t>
          </a:r>
          <a:endParaRPr lang="sl-SI" sz="1200" kern="1200" dirty="0"/>
        </a:p>
      </dsp:txBody>
      <dsp:txXfrm rot="-5400000">
        <a:off x="1020790" y="54666"/>
        <a:ext cx="7162394" cy="857984"/>
      </dsp:txXfrm>
    </dsp:sp>
    <dsp:sp modelId="{19F84150-D8F8-4FBA-B762-7917E7342FD1}">
      <dsp:nvSpPr>
        <dsp:cNvPr id="0" name=""/>
        <dsp:cNvSpPr/>
      </dsp:nvSpPr>
      <dsp:spPr>
        <a:xfrm rot="5400000">
          <a:off x="-218740" y="1526812"/>
          <a:ext cx="1458271" cy="10207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Vizija</a:t>
          </a:r>
          <a:endParaRPr lang="sl-SI" sz="1400" kern="1200" dirty="0"/>
        </a:p>
      </dsp:txBody>
      <dsp:txXfrm rot="-5400000">
        <a:off x="1" y="1818466"/>
        <a:ext cx="1020790" cy="437481"/>
      </dsp:txXfrm>
    </dsp:sp>
    <dsp:sp modelId="{E8021447-1673-4547-80C6-ED5838B0D3E6}">
      <dsp:nvSpPr>
        <dsp:cNvPr id="0" name=""/>
        <dsp:cNvSpPr/>
      </dsp:nvSpPr>
      <dsp:spPr>
        <a:xfrm rot="5400000">
          <a:off x="4172399" y="-1822395"/>
          <a:ext cx="905591" cy="72088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200" kern="1200" dirty="0" smtClean="0"/>
            <a:t>Postati pomemben regionalni prevoznik in ponudnik celovitih logističnih storitev v srednji in jugovzhodni Evropi ter nosilec celovitih in prijaznih storitev v integriranem javnem potniškem prometu v Sloveniji. V okviru nacionalnega programa razvoja JŽI učinkovito vzdrževati sodobno in varno železniško infrastrukturo in biti upravljavec JŽI v skladu z zakonodajo in smernicami EU.</a:t>
          </a:r>
          <a:endParaRPr lang="sl-SI" sz="1200" kern="1200" dirty="0"/>
        </a:p>
      </dsp:txBody>
      <dsp:txXfrm rot="-5400000">
        <a:off x="1020791" y="1373420"/>
        <a:ext cx="7164602" cy="817177"/>
      </dsp:txXfrm>
    </dsp:sp>
    <dsp:sp modelId="{CFEBC560-7227-48A2-84F5-5BADE3581DE8}">
      <dsp:nvSpPr>
        <dsp:cNvPr id="0" name=""/>
        <dsp:cNvSpPr/>
      </dsp:nvSpPr>
      <dsp:spPr>
        <a:xfrm rot="5400000">
          <a:off x="-485589" y="3137199"/>
          <a:ext cx="2009221" cy="10207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CILJI</a:t>
          </a:r>
          <a:endParaRPr lang="sl-SI" sz="1400" kern="1200" dirty="0"/>
        </a:p>
      </dsp:txBody>
      <dsp:txXfrm rot="-5400000">
        <a:off x="8627" y="3153378"/>
        <a:ext cx="1020790" cy="988431"/>
      </dsp:txXfrm>
    </dsp:sp>
    <dsp:sp modelId="{C450C0A5-0CBA-490F-ABDD-7B2B546D6703}">
      <dsp:nvSpPr>
        <dsp:cNvPr id="0" name=""/>
        <dsp:cNvSpPr/>
      </dsp:nvSpPr>
      <dsp:spPr>
        <a:xfrm rot="5400000">
          <a:off x="3614938" y="-95300"/>
          <a:ext cx="2020512" cy="72088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sl-SI" sz="1200" kern="1200" dirty="0" smtClean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sl-SI" sz="1200" kern="1200" dirty="0" smtClean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sl-SI" sz="1200" kern="1200" dirty="0" smtClean="0"/>
            <a:t>V ciljni regiji, ki poleg Slovenije  obsega ključne trge pri prevozu blaga in potnikov v srednji in jugovzhodni Evropi  bomo: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sl-SI" sz="1200" kern="1200" dirty="0" smtClean="0"/>
        </a:p>
        <a:p>
          <a:pPr marL="26670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sl-SI" sz="1200" kern="1200" dirty="0" smtClean="0"/>
            <a:t> Povečali tržni delež prevoza blaga na 5. in 10. koridorju,</a:t>
          </a:r>
        </a:p>
        <a:p>
          <a:pPr marL="26670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sl-SI" sz="1200" kern="1200" dirty="0" smtClean="0"/>
            <a:t> Postali največji prevoznik v integriranem javnem potniškem prometu v Sloveniji</a:t>
          </a:r>
        </a:p>
        <a:p>
          <a:pPr marL="26670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sl-SI" sz="1200" kern="1200" dirty="0" smtClean="0"/>
            <a:t> Zagotavljali učinkovito in zanesljivo upravljanje železniške infrastrukture</a:t>
          </a:r>
        </a:p>
        <a:p>
          <a:pPr marL="26670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sl-SI" sz="1200" kern="1200" dirty="0" smtClean="0"/>
            <a:t> Postali upravljavec tovornih in potniških terminalov </a:t>
          </a:r>
        </a:p>
        <a:p>
          <a:pPr marL="26670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sl-SI" sz="1200" kern="1200" dirty="0" smtClean="0"/>
            <a:t> Postali vodilni izvajalec in inženir na področju gradnje železniške infrastrukture</a:t>
          </a:r>
        </a:p>
        <a:p>
          <a:pPr marL="26670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sl-SI" sz="1200" kern="1200" dirty="0" smtClean="0"/>
            <a:t> Razvijali učinkovite podporne dejavnosti v skupini in druge dejavnosti trajnostnega razvoja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sl-SI" sz="1200" kern="1200" dirty="0" smtClean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sl-SI" sz="1200" kern="1200" dirty="0" smtClean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sl-SI" sz="1400" kern="1200" dirty="0" smtClean="0"/>
        </a:p>
      </dsp:txBody>
      <dsp:txXfrm rot="-5400000">
        <a:off x="1020790" y="2597481"/>
        <a:ext cx="7110176" cy="1823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98900" y="0"/>
            <a:ext cx="2982913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39750C-7FD0-48F8-8263-1E6EB62FAFC3}" type="datetimeFigureOut">
              <a:rPr lang="sl-SI"/>
              <a:pPr>
                <a:defRPr/>
              </a:pPr>
              <a:t>19.6.2015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82913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98900" y="9409113"/>
            <a:ext cx="2982913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B3A625-B15C-435E-99A8-36BBD5E949A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2693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98900" y="0"/>
            <a:ext cx="29829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300D79-74C4-4AC6-B46D-04170C723BAF}" type="datetimeFigureOut">
              <a:rPr lang="sl-SI"/>
              <a:pPr>
                <a:defRPr/>
              </a:pPr>
              <a:t>19.6.2015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 smtClean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8975" y="4705350"/>
            <a:ext cx="550545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829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98900" y="9409113"/>
            <a:ext cx="29829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8D907A-75BC-46FF-8D6B-06A78E9D5F6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5766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 smtClean="0"/>
          </a:p>
        </p:txBody>
      </p:sp>
      <p:sp>
        <p:nvSpPr>
          <p:cNvPr id="25604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59F54F3-C5E2-4B2B-9B04-9A43EEA07CE4}" type="slidenum">
              <a:rPr lang="sl-SI" altLang="sl-SI" smtClean="0"/>
              <a:pPr eaLnBrk="1" hangingPunct="1"/>
              <a:t>2</a:t>
            </a:fld>
            <a:endParaRPr lang="sl-SI" alt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glav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Strateški poslovni načrt 2014-2018</a:t>
            </a: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2092BC-A4EA-4185-A9DB-A81683135F0B}" type="slidenum">
              <a:rPr lang="sl-SI" smtClean="0"/>
              <a:pPr>
                <a:defRPr/>
              </a:pPr>
              <a:t>4</a:t>
            </a:fld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6837C-2498-40FD-A6FD-4287AB43C8D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6837C-2498-40FD-A6FD-4287AB43C8D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4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6837C-2498-40FD-A6FD-4287AB43C8D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42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C65933-5EBD-4208-B6D4-70CA3A0604B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C65933-5EBD-4208-B6D4-70CA3A0604B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F0249-4123-43F7-B57A-3CF9DB9E85FE}" type="slidenum">
              <a:rPr lang="en-US" altLang="sl-SI" smtClean="0"/>
              <a:pPr>
                <a:defRPr/>
              </a:pPr>
              <a:t>25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110102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F0249-4123-43F7-B57A-3CF9DB9E85FE}" type="slidenum">
              <a:rPr lang="en-US" altLang="sl-SI" smtClean="0"/>
              <a:pPr>
                <a:defRPr/>
              </a:pPr>
              <a:t>26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307558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800EB-2F5D-4942-8C63-AC105969CD3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5099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EDC89-CFC8-47D5-A1BC-76CA40BEC0E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836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62F0D-8050-4326-96B4-85A8E9392CF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457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8459788" y="6437313"/>
            <a:ext cx="142875" cy="1428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Line 7"/>
          <p:cNvSpPr>
            <a:spLocks noChangeShapeType="1"/>
          </p:cNvSpPr>
          <p:nvPr userDrawn="1"/>
        </p:nvSpPr>
        <p:spPr bwMode="auto">
          <a:xfrm flipH="1">
            <a:off x="468311" y="936294"/>
            <a:ext cx="7318399" cy="0"/>
          </a:xfrm>
          <a:prstGeom prst="line">
            <a:avLst/>
          </a:prstGeom>
          <a:ln>
            <a:gradFill flip="none" rotWithShape="1">
              <a:gsLst>
                <a:gs pos="100000">
                  <a:schemeClr val="tx2">
                    <a:lumMod val="75000"/>
                    <a:alpha val="2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0800000" scaled="1"/>
              <a:tileRect/>
            </a:gradFill>
            <a:headEnd/>
            <a:tailEnd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 flipH="1">
            <a:off x="468313" y="6237288"/>
            <a:ext cx="8207375" cy="1587"/>
          </a:xfrm>
          <a:prstGeom prst="line">
            <a:avLst/>
          </a:prstGeom>
          <a:ln>
            <a:gradFill flip="none" rotWithShape="1">
              <a:gsLst>
                <a:gs pos="100000">
                  <a:schemeClr val="tx2">
                    <a:lumMod val="75000"/>
                    <a:alpha val="2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0800000" scaled="1"/>
              <a:tileRect/>
            </a:gradFill>
            <a:headEnd/>
            <a:tailEnd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027988" y="764889"/>
          <a:ext cx="64770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CorelDRAW" r:id="rId3" imgW="640080" imgH="251640" progId="">
                  <p:embed/>
                </p:oleObj>
              </mc:Choice>
              <mc:Fallback>
                <p:oleObj name="CorelDRAW" r:id="rId3" imgW="640080" imgH="251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764889"/>
                        <a:ext cx="647700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4182"/>
            <a:ext cx="8229600" cy="502198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58188" y="6429375"/>
            <a:ext cx="357187" cy="142875"/>
          </a:xfrm>
        </p:spPr>
        <p:txBody>
          <a:bodyPr/>
          <a:lstStyle>
            <a:lvl1pPr algn="ctr">
              <a:defRPr sz="800"/>
            </a:lvl1pPr>
          </a:lstStyle>
          <a:p>
            <a:pPr>
              <a:defRPr/>
            </a:pPr>
            <a:fld id="{87BC2E43-A839-4881-9982-C9E0D8DF7318}" type="slidenum">
              <a:rPr lang="sl-SI" smtClean="0"/>
              <a:pPr>
                <a:defRPr/>
              </a:pPr>
              <a:t>‹#›</a:t>
            </a:fld>
            <a:endParaRPr lang="sl-SI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00516"/>
            <a:ext cx="8229600" cy="579377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06620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E9EDA-29A6-4DE5-B238-D91CB4F02CC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2273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4539A-98EF-4783-950D-96481CDC70A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993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3F251-AB42-4432-BE72-48A083977D5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919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31808-DC63-42CE-B43E-808F4F46A1B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950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DB1E1-A32B-4D1E-9A2C-C3709342EDA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821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1D723-D955-442D-BE08-1E5CFC48F0E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893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36772-E28C-435E-A7C2-8DCF2F00D67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873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AD799-92A5-4838-AC66-7BB342832F4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733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AAFA437-06F3-4E94-89B9-A1FB9545273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rometni-institut.si/" TargetMode="External"/><Relationship Id="rId5" Type="http://schemas.openxmlformats.org/officeDocument/2006/relationships/hyperlink" Target="mailto:peter.verlic@prometni-institut.si" TargetMode="External"/><Relationship Id="rId4" Type="http://schemas.openxmlformats.org/officeDocument/2006/relationships/hyperlink" Target="mailto:info@prometni-institut.s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image" Target="../media/image1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notesSlide" Target="../notesSlides/notesSlide2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tags" Target="../tags/tag51.xml"/><Relationship Id="rId39" Type="http://schemas.openxmlformats.org/officeDocument/2006/relationships/tags" Target="../tags/tag64.xml"/><Relationship Id="rId21" Type="http://schemas.openxmlformats.org/officeDocument/2006/relationships/tags" Target="../tags/tag46.xml"/><Relationship Id="rId34" Type="http://schemas.openxmlformats.org/officeDocument/2006/relationships/tags" Target="../tags/tag59.xml"/><Relationship Id="rId42" Type="http://schemas.openxmlformats.org/officeDocument/2006/relationships/tags" Target="../tags/tag67.xml"/><Relationship Id="rId47" Type="http://schemas.openxmlformats.org/officeDocument/2006/relationships/tags" Target="../tags/tag72.xml"/><Relationship Id="rId50" Type="http://schemas.openxmlformats.org/officeDocument/2006/relationships/tags" Target="../tags/tag75.xml"/><Relationship Id="rId55" Type="http://schemas.openxmlformats.org/officeDocument/2006/relationships/chart" Target="../charts/chart1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9" Type="http://schemas.openxmlformats.org/officeDocument/2006/relationships/tags" Target="../tags/tag54.xml"/><Relationship Id="rId11" Type="http://schemas.openxmlformats.org/officeDocument/2006/relationships/tags" Target="../tags/tag36.xml"/><Relationship Id="rId24" Type="http://schemas.openxmlformats.org/officeDocument/2006/relationships/tags" Target="../tags/tag49.xml"/><Relationship Id="rId32" Type="http://schemas.openxmlformats.org/officeDocument/2006/relationships/tags" Target="../tags/tag57.xml"/><Relationship Id="rId37" Type="http://schemas.openxmlformats.org/officeDocument/2006/relationships/tags" Target="../tags/tag62.xml"/><Relationship Id="rId40" Type="http://schemas.openxmlformats.org/officeDocument/2006/relationships/tags" Target="../tags/tag65.xml"/><Relationship Id="rId45" Type="http://schemas.openxmlformats.org/officeDocument/2006/relationships/tags" Target="../tags/tag70.xml"/><Relationship Id="rId53" Type="http://schemas.openxmlformats.org/officeDocument/2006/relationships/tags" Target="../tags/tag78.xml"/><Relationship Id="rId58" Type="http://schemas.openxmlformats.org/officeDocument/2006/relationships/image" Target="../media/image11.png"/><Relationship Id="rId5" Type="http://schemas.openxmlformats.org/officeDocument/2006/relationships/tags" Target="../tags/tag30.xml"/><Relationship Id="rId19" Type="http://schemas.openxmlformats.org/officeDocument/2006/relationships/tags" Target="../tags/tag44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tags" Target="../tags/tag47.xml"/><Relationship Id="rId27" Type="http://schemas.openxmlformats.org/officeDocument/2006/relationships/tags" Target="../tags/tag52.xml"/><Relationship Id="rId30" Type="http://schemas.openxmlformats.org/officeDocument/2006/relationships/tags" Target="../tags/tag55.xml"/><Relationship Id="rId35" Type="http://schemas.openxmlformats.org/officeDocument/2006/relationships/tags" Target="../tags/tag60.xml"/><Relationship Id="rId43" Type="http://schemas.openxmlformats.org/officeDocument/2006/relationships/tags" Target="../tags/tag68.xml"/><Relationship Id="rId48" Type="http://schemas.openxmlformats.org/officeDocument/2006/relationships/tags" Target="../tags/tag73.xml"/><Relationship Id="rId56" Type="http://schemas.openxmlformats.org/officeDocument/2006/relationships/oleObject" Target="../embeddings/oleObject2.bin"/><Relationship Id="rId8" Type="http://schemas.openxmlformats.org/officeDocument/2006/relationships/tags" Target="../tags/tag33.xml"/><Relationship Id="rId51" Type="http://schemas.openxmlformats.org/officeDocument/2006/relationships/tags" Target="../tags/tag76.xml"/><Relationship Id="rId3" Type="http://schemas.openxmlformats.org/officeDocument/2006/relationships/tags" Target="../tags/tag28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tags" Target="../tags/tag50.xml"/><Relationship Id="rId33" Type="http://schemas.openxmlformats.org/officeDocument/2006/relationships/tags" Target="../tags/tag58.xml"/><Relationship Id="rId38" Type="http://schemas.openxmlformats.org/officeDocument/2006/relationships/tags" Target="../tags/tag63.xml"/><Relationship Id="rId46" Type="http://schemas.openxmlformats.org/officeDocument/2006/relationships/tags" Target="../tags/tag71.xml"/><Relationship Id="rId20" Type="http://schemas.openxmlformats.org/officeDocument/2006/relationships/tags" Target="../tags/tag45.xml"/><Relationship Id="rId41" Type="http://schemas.openxmlformats.org/officeDocument/2006/relationships/tags" Target="../tags/tag66.xml"/><Relationship Id="rId54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tags" Target="../tags/tag31.xml"/><Relationship Id="rId15" Type="http://schemas.openxmlformats.org/officeDocument/2006/relationships/tags" Target="../tags/tag40.xml"/><Relationship Id="rId23" Type="http://schemas.openxmlformats.org/officeDocument/2006/relationships/tags" Target="../tags/tag48.xml"/><Relationship Id="rId28" Type="http://schemas.openxmlformats.org/officeDocument/2006/relationships/tags" Target="../tags/tag53.xml"/><Relationship Id="rId36" Type="http://schemas.openxmlformats.org/officeDocument/2006/relationships/tags" Target="../tags/tag61.xml"/><Relationship Id="rId49" Type="http://schemas.openxmlformats.org/officeDocument/2006/relationships/tags" Target="../tags/tag74.xml"/><Relationship Id="rId57" Type="http://schemas.openxmlformats.org/officeDocument/2006/relationships/image" Target="../media/image12.emf"/><Relationship Id="rId10" Type="http://schemas.openxmlformats.org/officeDocument/2006/relationships/tags" Target="../tags/tag35.xml"/><Relationship Id="rId31" Type="http://schemas.openxmlformats.org/officeDocument/2006/relationships/tags" Target="../tags/tag56.xml"/><Relationship Id="rId44" Type="http://schemas.openxmlformats.org/officeDocument/2006/relationships/tags" Target="../tags/tag69.xml"/><Relationship Id="rId52" Type="http://schemas.openxmlformats.org/officeDocument/2006/relationships/tags" Target="../tags/tag7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90.xml"/><Relationship Id="rId18" Type="http://schemas.openxmlformats.org/officeDocument/2006/relationships/tags" Target="../tags/tag95.xml"/><Relationship Id="rId26" Type="http://schemas.openxmlformats.org/officeDocument/2006/relationships/tags" Target="../tags/tag103.xml"/><Relationship Id="rId39" Type="http://schemas.openxmlformats.org/officeDocument/2006/relationships/tags" Target="../tags/tag116.xml"/><Relationship Id="rId21" Type="http://schemas.openxmlformats.org/officeDocument/2006/relationships/tags" Target="../tags/tag98.xml"/><Relationship Id="rId34" Type="http://schemas.openxmlformats.org/officeDocument/2006/relationships/tags" Target="../tags/tag111.xml"/><Relationship Id="rId42" Type="http://schemas.openxmlformats.org/officeDocument/2006/relationships/tags" Target="../tags/tag119.xml"/><Relationship Id="rId47" Type="http://schemas.openxmlformats.org/officeDocument/2006/relationships/tags" Target="../tags/tag124.xml"/><Relationship Id="rId50" Type="http://schemas.openxmlformats.org/officeDocument/2006/relationships/tags" Target="../tags/tag127.xml"/><Relationship Id="rId55" Type="http://schemas.openxmlformats.org/officeDocument/2006/relationships/tags" Target="../tags/tag132.xml"/><Relationship Id="rId63" Type="http://schemas.openxmlformats.org/officeDocument/2006/relationships/image" Target="../media/image11.png"/><Relationship Id="rId7" Type="http://schemas.openxmlformats.org/officeDocument/2006/relationships/tags" Target="../tags/tag84.xml"/><Relationship Id="rId2" Type="http://schemas.openxmlformats.org/officeDocument/2006/relationships/tags" Target="../tags/tag79.xml"/><Relationship Id="rId16" Type="http://schemas.openxmlformats.org/officeDocument/2006/relationships/tags" Target="../tags/tag93.xml"/><Relationship Id="rId29" Type="http://schemas.openxmlformats.org/officeDocument/2006/relationships/tags" Target="../tags/tag106.xml"/><Relationship Id="rId11" Type="http://schemas.openxmlformats.org/officeDocument/2006/relationships/tags" Target="../tags/tag88.xml"/><Relationship Id="rId24" Type="http://schemas.openxmlformats.org/officeDocument/2006/relationships/tags" Target="../tags/tag101.xml"/><Relationship Id="rId32" Type="http://schemas.openxmlformats.org/officeDocument/2006/relationships/tags" Target="../tags/tag109.xml"/><Relationship Id="rId37" Type="http://schemas.openxmlformats.org/officeDocument/2006/relationships/tags" Target="../tags/tag114.xml"/><Relationship Id="rId40" Type="http://schemas.openxmlformats.org/officeDocument/2006/relationships/tags" Target="../tags/tag117.xml"/><Relationship Id="rId45" Type="http://schemas.openxmlformats.org/officeDocument/2006/relationships/tags" Target="../tags/tag122.xml"/><Relationship Id="rId53" Type="http://schemas.openxmlformats.org/officeDocument/2006/relationships/tags" Target="../tags/tag130.xml"/><Relationship Id="rId58" Type="http://schemas.openxmlformats.org/officeDocument/2006/relationships/tags" Target="../tags/tag135.xml"/><Relationship Id="rId5" Type="http://schemas.openxmlformats.org/officeDocument/2006/relationships/tags" Target="../tags/tag82.xml"/><Relationship Id="rId61" Type="http://schemas.openxmlformats.org/officeDocument/2006/relationships/oleObject" Target="../embeddings/oleObject3.bin"/><Relationship Id="rId19" Type="http://schemas.openxmlformats.org/officeDocument/2006/relationships/tags" Target="../tags/tag96.xml"/><Relationship Id="rId14" Type="http://schemas.openxmlformats.org/officeDocument/2006/relationships/tags" Target="../tags/tag91.xml"/><Relationship Id="rId22" Type="http://schemas.openxmlformats.org/officeDocument/2006/relationships/tags" Target="../tags/tag99.xml"/><Relationship Id="rId27" Type="http://schemas.openxmlformats.org/officeDocument/2006/relationships/tags" Target="../tags/tag104.xml"/><Relationship Id="rId30" Type="http://schemas.openxmlformats.org/officeDocument/2006/relationships/tags" Target="../tags/tag107.xml"/><Relationship Id="rId35" Type="http://schemas.openxmlformats.org/officeDocument/2006/relationships/tags" Target="../tags/tag112.xml"/><Relationship Id="rId43" Type="http://schemas.openxmlformats.org/officeDocument/2006/relationships/tags" Target="../tags/tag120.xml"/><Relationship Id="rId48" Type="http://schemas.openxmlformats.org/officeDocument/2006/relationships/tags" Target="../tags/tag125.xml"/><Relationship Id="rId56" Type="http://schemas.openxmlformats.org/officeDocument/2006/relationships/tags" Target="../tags/tag133.xml"/><Relationship Id="rId8" Type="http://schemas.openxmlformats.org/officeDocument/2006/relationships/tags" Target="../tags/tag85.xml"/><Relationship Id="rId51" Type="http://schemas.openxmlformats.org/officeDocument/2006/relationships/tags" Target="../tags/tag128.xml"/><Relationship Id="rId3" Type="http://schemas.openxmlformats.org/officeDocument/2006/relationships/tags" Target="../tags/tag80.xml"/><Relationship Id="rId12" Type="http://schemas.openxmlformats.org/officeDocument/2006/relationships/tags" Target="../tags/tag89.xml"/><Relationship Id="rId17" Type="http://schemas.openxmlformats.org/officeDocument/2006/relationships/tags" Target="../tags/tag94.xml"/><Relationship Id="rId25" Type="http://schemas.openxmlformats.org/officeDocument/2006/relationships/tags" Target="../tags/tag102.xml"/><Relationship Id="rId33" Type="http://schemas.openxmlformats.org/officeDocument/2006/relationships/tags" Target="../tags/tag110.xml"/><Relationship Id="rId38" Type="http://schemas.openxmlformats.org/officeDocument/2006/relationships/tags" Target="../tags/tag115.xml"/><Relationship Id="rId46" Type="http://schemas.openxmlformats.org/officeDocument/2006/relationships/tags" Target="../tags/tag123.xml"/><Relationship Id="rId59" Type="http://schemas.openxmlformats.org/officeDocument/2006/relationships/slideLayout" Target="../slideLayouts/slideLayout12.xml"/><Relationship Id="rId20" Type="http://schemas.openxmlformats.org/officeDocument/2006/relationships/tags" Target="../tags/tag97.xml"/><Relationship Id="rId41" Type="http://schemas.openxmlformats.org/officeDocument/2006/relationships/tags" Target="../tags/tag118.xml"/><Relationship Id="rId54" Type="http://schemas.openxmlformats.org/officeDocument/2006/relationships/tags" Target="../tags/tag131.xml"/><Relationship Id="rId62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6" Type="http://schemas.openxmlformats.org/officeDocument/2006/relationships/tags" Target="../tags/tag83.xml"/><Relationship Id="rId15" Type="http://schemas.openxmlformats.org/officeDocument/2006/relationships/tags" Target="../tags/tag92.xml"/><Relationship Id="rId23" Type="http://schemas.openxmlformats.org/officeDocument/2006/relationships/tags" Target="../tags/tag100.xml"/><Relationship Id="rId28" Type="http://schemas.openxmlformats.org/officeDocument/2006/relationships/tags" Target="../tags/tag105.xml"/><Relationship Id="rId36" Type="http://schemas.openxmlformats.org/officeDocument/2006/relationships/tags" Target="../tags/tag113.xml"/><Relationship Id="rId49" Type="http://schemas.openxmlformats.org/officeDocument/2006/relationships/tags" Target="../tags/tag126.xml"/><Relationship Id="rId57" Type="http://schemas.openxmlformats.org/officeDocument/2006/relationships/tags" Target="../tags/tag134.xml"/><Relationship Id="rId10" Type="http://schemas.openxmlformats.org/officeDocument/2006/relationships/tags" Target="../tags/tag87.xml"/><Relationship Id="rId31" Type="http://schemas.openxmlformats.org/officeDocument/2006/relationships/tags" Target="../tags/tag108.xml"/><Relationship Id="rId44" Type="http://schemas.openxmlformats.org/officeDocument/2006/relationships/tags" Target="../tags/tag121.xml"/><Relationship Id="rId52" Type="http://schemas.openxmlformats.org/officeDocument/2006/relationships/tags" Target="../tags/tag129.xml"/><Relationship Id="rId60" Type="http://schemas.openxmlformats.org/officeDocument/2006/relationships/chart" Target="../charts/chart2.xml"/><Relationship Id="rId4" Type="http://schemas.openxmlformats.org/officeDocument/2006/relationships/tags" Target="../tags/tag81.xml"/><Relationship Id="rId9" Type="http://schemas.openxmlformats.org/officeDocument/2006/relationships/tags" Target="../tags/tag8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27.jpg"/>
          <p:cNvPicPr>
            <a:picLocks noChangeAspect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7475"/>
            <a:ext cx="91440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4" descr="Glava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15827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Glav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15827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Glava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0"/>
            <a:ext cx="15827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Glava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0"/>
            <a:ext cx="15843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Glava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32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Glava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0"/>
            <a:ext cx="15827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Line 12"/>
          <p:cNvSpPr>
            <a:spLocks noChangeShapeType="1"/>
          </p:cNvSpPr>
          <p:nvPr/>
        </p:nvSpPr>
        <p:spPr bwMode="auto">
          <a:xfrm flipH="1">
            <a:off x="250825" y="1747838"/>
            <a:ext cx="6335713" cy="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058" name="Pravokotnik 1"/>
          <p:cNvSpPr>
            <a:spLocks noChangeArrowheads="1"/>
          </p:cNvSpPr>
          <p:nvPr/>
        </p:nvSpPr>
        <p:spPr bwMode="auto">
          <a:xfrm>
            <a:off x="895350" y="1989138"/>
            <a:ext cx="74168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sl-SI" b="1" dirty="0" smtClean="0"/>
          </a:p>
          <a:p>
            <a:pPr algn="ctr" eaLnBrk="1" hangingPunct="1"/>
            <a:r>
              <a:rPr lang="sl-SI" dirty="0" smtClean="0"/>
              <a:t>Posvet: Vloga </a:t>
            </a:r>
            <a:r>
              <a:rPr lang="sl-SI" dirty="0"/>
              <a:t>železnice v oblikovanju trajnostnega prometnega sistema v </a:t>
            </a:r>
            <a:r>
              <a:rPr lang="sl-SI" dirty="0" smtClean="0"/>
              <a:t>Sloveniji</a:t>
            </a:r>
          </a:p>
          <a:p>
            <a:pPr algn="ctr" eaLnBrk="1" hangingPunct="1"/>
            <a:endParaRPr lang="sl-SI" dirty="0"/>
          </a:p>
          <a:p>
            <a:pPr algn="ctr" eaLnBrk="1" hangingPunct="1"/>
            <a:endParaRPr lang="sl-SI" dirty="0" smtClean="0"/>
          </a:p>
          <a:p>
            <a:pPr algn="ctr" eaLnBrk="1" hangingPunct="1"/>
            <a:endParaRPr lang="sl-SI" dirty="0" smtClean="0"/>
          </a:p>
          <a:p>
            <a:pPr algn="ctr"/>
            <a:r>
              <a:rPr lang="sl-SI" sz="2400" b="1" dirty="0"/>
              <a:t>Priložnosti in pasti razvoja </a:t>
            </a:r>
            <a:r>
              <a:rPr lang="sl-SI" sz="2400" b="1" dirty="0" smtClean="0"/>
              <a:t>SŽ</a:t>
            </a:r>
          </a:p>
          <a:p>
            <a:pPr algn="ctr"/>
            <a:endParaRPr lang="sl-SI" sz="2400" b="1" dirty="0"/>
          </a:p>
          <a:p>
            <a:pPr algn="ctr"/>
            <a:endParaRPr lang="sl-SI" sz="2400" b="1" dirty="0" smtClean="0"/>
          </a:p>
          <a:p>
            <a:pPr algn="ctr"/>
            <a:r>
              <a:rPr lang="sl-SI" dirty="0" smtClean="0"/>
              <a:t>Dr. Peter Verlič, Prometni institut Ljubljana d.o.o.</a:t>
            </a:r>
            <a:endParaRPr lang="sl-SI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2214563" y="6429375"/>
            <a:ext cx="4714875" cy="357188"/>
          </a:xfrm>
        </p:spPr>
        <p:txBody>
          <a:bodyPr/>
          <a:lstStyle/>
          <a:p>
            <a:r>
              <a:rPr lang="sl-SI" altLang="sl-SI" sz="2000" dirty="0" smtClean="0">
                <a:cs typeface="Times New Roman" pitchFamily="18" charset="0"/>
              </a:rPr>
              <a:t>Ljubljana, 19. junij 2015</a:t>
            </a:r>
          </a:p>
        </p:txBody>
      </p:sp>
      <p:pic>
        <p:nvPicPr>
          <p:cNvPr id="11" name="Picture 10" descr="logo color 0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1611461"/>
            <a:ext cx="21844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ravokotnik 1"/>
          <p:cNvSpPr>
            <a:spLocks noChangeArrowheads="1"/>
          </p:cNvSpPr>
          <p:nvPr/>
        </p:nvSpPr>
        <p:spPr bwMode="auto">
          <a:xfrm>
            <a:off x="2051720" y="4186281"/>
            <a:ext cx="540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endParaRPr lang="sl-SI" sz="1600" dirty="0" smtClean="0">
              <a:solidFill>
                <a:srgbClr val="0070C0"/>
              </a:solidFill>
            </a:endParaRPr>
          </a:p>
          <a:p>
            <a:pPr algn="ctr" eaLnBrk="1" hangingPunct="1"/>
            <a:endParaRPr lang="sl-SI" sz="1600" dirty="0">
              <a:solidFill>
                <a:srgbClr val="0070C0"/>
              </a:solidFill>
            </a:endParaRPr>
          </a:p>
          <a:p>
            <a:pPr algn="ctr" eaLnBrk="1" hangingPunct="1"/>
            <a:r>
              <a:rPr lang="sl-SI" sz="1600" dirty="0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5" name="Picture 4" descr="p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128" y="1096036"/>
            <a:ext cx="2349376" cy="3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417638"/>
          </a:xfrm>
        </p:spPr>
        <p:txBody>
          <a:bodyPr>
            <a:normAutofit/>
          </a:bodyPr>
          <a:lstStyle/>
          <a:p>
            <a:r>
              <a:rPr lang="sl-SI" sz="2600" dirty="0" smtClean="0"/>
              <a:t/>
            </a:r>
            <a:br>
              <a:rPr lang="sl-SI" sz="2600" dirty="0" smtClean="0"/>
            </a:br>
            <a:r>
              <a:rPr lang="sl-SI" sz="2600" dirty="0" smtClean="0"/>
              <a:t>Razvoj slovenske železniške infrastrukture </a:t>
            </a:r>
            <a:endParaRPr lang="sl-SI" sz="2400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311746" y="1181943"/>
            <a:ext cx="4464496" cy="461665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marL="171450" lvl="1" indent="0">
              <a:spcBef>
                <a:spcPct val="0"/>
              </a:spcBef>
              <a:buNone/>
            </a:pPr>
            <a:r>
              <a:rPr lang="sl-SI" dirty="0">
                <a:latin typeface="Arial" charset="0"/>
              </a:rPr>
              <a:t>=&gt; </a:t>
            </a:r>
            <a:r>
              <a:rPr lang="sl-SI" dirty="0" smtClean="0">
                <a:latin typeface="Arial" charset="0"/>
              </a:rPr>
              <a:t>2. tir </a:t>
            </a:r>
            <a:r>
              <a:rPr lang="sl-SI" dirty="0">
                <a:latin typeface="Arial" charset="0"/>
              </a:rPr>
              <a:t>Divača - </a:t>
            </a:r>
            <a:r>
              <a:rPr lang="sl-SI" dirty="0" smtClean="0">
                <a:latin typeface="Arial" charset="0"/>
              </a:rPr>
              <a:t>Koper</a:t>
            </a:r>
            <a:endParaRPr lang="sl-SI" sz="2400" b="1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9415C7-F7B1-433B-BD89-6C1F036F2584}" type="slidenum">
              <a:rPr lang="sl-SI" smtClean="0"/>
              <a:pPr>
                <a:defRPr/>
              </a:pPr>
              <a:t>10</a:t>
            </a:fld>
            <a:endParaRPr lang="sl-SI"/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646" y="4293096"/>
            <a:ext cx="4095131" cy="229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646" y="1412776"/>
            <a:ext cx="4092686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9" name="Picture 5" descr="http://www.delo.si/assets/media/picture/20120916/Delo_Foto-20120916182215-78878800.jpeg?rev=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42" y="1700808"/>
            <a:ext cx="517447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4712" y="5216597"/>
            <a:ext cx="4811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sl-SI" sz="1400" b="1" dirty="0"/>
              <a:t>odprava največjega ozkega grla na slovenskem železniškem omrežju</a:t>
            </a:r>
            <a:endParaRPr lang="en-GB" sz="1400" b="1" dirty="0"/>
          </a:p>
          <a:p>
            <a:pPr marL="171450" indent="-171450">
              <a:buFontTx/>
              <a:buChar char="-"/>
            </a:pPr>
            <a:r>
              <a:rPr lang="sl-SI" sz="1400" dirty="0" smtClean="0"/>
              <a:t>dolžina</a:t>
            </a:r>
            <a:r>
              <a:rPr lang="en-GB" sz="1400" dirty="0" smtClean="0"/>
              <a:t>: 27 km </a:t>
            </a:r>
          </a:p>
          <a:p>
            <a:pPr marL="171450" indent="-171450">
              <a:buFontTx/>
              <a:buChar char="-"/>
            </a:pPr>
            <a:r>
              <a:rPr lang="sl-SI" sz="1400" dirty="0"/>
              <a:t>p</a:t>
            </a:r>
            <a:r>
              <a:rPr lang="sl-SI" sz="1400" dirty="0" smtClean="0"/>
              <a:t>ovezava Luke koper z drugim tirom</a:t>
            </a:r>
            <a:r>
              <a:rPr lang="en-GB" sz="1400" dirty="0" smtClean="0"/>
              <a:t> </a:t>
            </a:r>
            <a:endParaRPr lang="en-GB" sz="1400" dirty="0"/>
          </a:p>
          <a:p>
            <a:pPr marL="171450" indent="-171450">
              <a:buFontTx/>
              <a:buChar char="-"/>
            </a:pPr>
            <a:endParaRPr lang="sl-SI" sz="1400" dirty="0" smtClean="0"/>
          </a:p>
          <a:p>
            <a:pPr marL="171450" indent="-171450">
              <a:buFontTx/>
              <a:buChar char="-"/>
            </a:pP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368668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Omrezje_ukrep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4578" y="904875"/>
            <a:ext cx="7976774" cy="5499175"/>
          </a:xfrm>
          <a:ln w="9525">
            <a:noFill/>
          </a:ln>
        </p:spPr>
      </p:pic>
      <p:grpSp>
        <p:nvGrpSpPr>
          <p:cNvPr id="8" name="Group 58"/>
          <p:cNvGrpSpPr/>
          <p:nvPr/>
        </p:nvGrpSpPr>
        <p:grpSpPr>
          <a:xfrm>
            <a:off x="2564609" y="2564903"/>
            <a:ext cx="904869" cy="1178068"/>
            <a:chOff x="2559822" y="2587514"/>
            <a:chExt cx="450079" cy="615267"/>
          </a:xfrm>
        </p:grpSpPr>
        <p:cxnSp>
          <p:nvCxnSpPr>
            <p:cNvPr id="47" name="Straight Connector 46"/>
            <p:cNvCxnSpPr/>
            <p:nvPr/>
          </p:nvCxnSpPr>
          <p:spPr>
            <a:xfrm rot="16200000" flipV="1">
              <a:off x="2745582" y="2938463"/>
              <a:ext cx="307181" cy="221456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2559822" y="2587514"/>
              <a:ext cx="228623" cy="308087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03"/>
          <p:cNvGrpSpPr/>
          <p:nvPr/>
        </p:nvGrpSpPr>
        <p:grpSpPr>
          <a:xfrm>
            <a:off x="6003773" y="1799944"/>
            <a:ext cx="11910" cy="464627"/>
            <a:chOff x="6003131" y="1662010"/>
            <a:chExt cx="3102" cy="1209782"/>
          </a:xfrm>
        </p:grpSpPr>
        <p:cxnSp>
          <p:nvCxnSpPr>
            <p:cNvPr id="99" name="Straight Connector 98"/>
            <p:cNvCxnSpPr/>
            <p:nvPr/>
          </p:nvCxnSpPr>
          <p:spPr>
            <a:xfrm flipV="1">
              <a:off x="6003131" y="2282767"/>
              <a:ext cx="2381" cy="589025"/>
            </a:xfrm>
            <a:prstGeom prst="line">
              <a:avLst/>
            </a:prstGeom>
            <a:ln w="508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6006204" y="1662010"/>
              <a:ext cx="29" cy="620757"/>
            </a:xfrm>
            <a:prstGeom prst="line">
              <a:avLst/>
            </a:prstGeom>
            <a:ln w="508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7" name="Straight Connector 146"/>
          <p:cNvCxnSpPr/>
          <p:nvPr/>
        </p:nvCxnSpPr>
        <p:spPr>
          <a:xfrm rot="10800000">
            <a:off x="3469482" y="3831431"/>
            <a:ext cx="11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99"/>
          <p:cNvGrpSpPr/>
          <p:nvPr/>
        </p:nvGrpSpPr>
        <p:grpSpPr>
          <a:xfrm>
            <a:off x="1757363" y="5031581"/>
            <a:ext cx="569118" cy="397670"/>
            <a:chOff x="1757363" y="5031581"/>
            <a:chExt cx="569118" cy="397670"/>
          </a:xfrm>
        </p:grpSpPr>
        <p:cxnSp>
          <p:nvCxnSpPr>
            <p:cNvPr id="173" name="Straight Connector 172"/>
            <p:cNvCxnSpPr/>
            <p:nvPr/>
          </p:nvCxnSpPr>
          <p:spPr>
            <a:xfrm flipV="1">
              <a:off x="1757363" y="5319713"/>
              <a:ext cx="188118" cy="109538"/>
            </a:xfrm>
            <a:prstGeom prst="line">
              <a:avLst/>
            </a:prstGeom>
            <a:ln w="508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1928813" y="5324475"/>
              <a:ext cx="152400" cy="19050"/>
            </a:xfrm>
            <a:prstGeom prst="line">
              <a:avLst/>
            </a:prstGeom>
            <a:ln w="508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rot="5400000" flipH="1" flipV="1">
              <a:off x="1987155" y="5225653"/>
              <a:ext cx="200026" cy="54770"/>
            </a:xfrm>
            <a:prstGeom prst="line">
              <a:avLst/>
            </a:prstGeom>
            <a:ln w="508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flipV="1">
              <a:off x="2102644" y="5031581"/>
              <a:ext cx="223837" cy="138113"/>
            </a:xfrm>
            <a:prstGeom prst="line">
              <a:avLst/>
            </a:prstGeom>
            <a:ln w="508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Oval 59"/>
          <p:cNvSpPr/>
          <p:nvPr/>
        </p:nvSpPr>
        <p:spPr>
          <a:xfrm>
            <a:off x="3255264" y="3593592"/>
            <a:ext cx="475488" cy="457200"/>
          </a:xfrm>
          <a:prstGeom prst="ellipse">
            <a:avLst/>
          </a:prstGeom>
          <a:noFill/>
          <a:ln w="508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5004050" y="3325742"/>
            <a:ext cx="205670" cy="455685"/>
          </a:xfrm>
          <a:prstGeom prst="line">
            <a:avLst/>
          </a:prstGeom>
          <a:ln w="50800">
            <a:solidFill>
              <a:srgbClr val="66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1482762" y="5556786"/>
            <a:ext cx="147951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200" b="1" dirty="0" smtClean="0"/>
              <a:t>Gradnja nove železniške proge Divača-Koper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1311232" y="2721354"/>
            <a:ext cx="1822571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200" b="1" dirty="0" smtClean="0"/>
              <a:t>Ljubljana-Jesenice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209720" y="1041270"/>
            <a:ext cx="1867898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200" b="1" dirty="0" smtClean="0"/>
              <a:t>MB-Šentilj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815947" y="3781425"/>
            <a:ext cx="145112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200" b="1" dirty="0" smtClean="0"/>
              <a:t>Ljubljansko železniško vozlišče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5364088" y="3553584"/>
            <a:ext cx="174307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200" b="1" dirty="0" smtClean="0"/>
              <a:t>Zidani Most – Celje /Pragersko</a:t>
            </a:r>
          </a:p>
        </p:txBody>
      </p:sp>
      <p:sp>
        <p:nvSpPr>
          <p:cNvPr id="79" name="Title 1"/>
          <p:cNvSpPr>
            <a:spLocks noGrp="1"/>
          </p:cNvSpPr>
          <p:nvPr>
            <p:ph type="title"/>
          </p:nvPr>
        </p:nvSpPr>
        <p:spPr>
          <a:xfrm>
            <a:off x="485775" y="111225"/>
            <a:ext cx="8229600" cy="725487"/>
          </a:xfrm>
        </p:spPr>
        <p:txBody>
          <a:bodyPr>
            <a:normAutofit/>
          </a:bodyPr>
          <a:lstStyle/>
          <a:p>
            <a:r>
              <a:rPr lang="sl-SI" sz="1800" dirty="0" smtClean="0"/>
              <a:t>INFRASTRUKTURNI UKREPI </a:t>
            </a:r>
            <a:endParaRPr lang="sl-SI" sz="1800" dirty="0"/>
          </a:p>
        </p:txBody>
      </p:sp>
      <p:pic>
        <p:nvPicPr>
          <p:cNvPr id="23" name="Picture 1" descr="cid:_4_0A0D05600A0B54FC0042F540C1257A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404791"/>
            <a:ext cx="2686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88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l-SI" sz="1800" b="1" dirty="0"/>
              <a:t>Strateška izhodišča za razvoj slovenske železniške </a:t>
            </a:r>
            <a:r>
              <a:rPr lang="sl-SI" sz="1800" b="1" dirty="0" smtClean="0"/>
              <a:t>infrastrukture po letu 2030</a:t>
            </a:r>
            <a:endParaRPr lang="sl-SI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sl-SI" sz="1800" b="1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l-SI" sz="1800" b="1" dirty="0" smtClean="0"/>
              <a:t>Dolgoročno, po letu 2030, je predvidena gradnja novih prog predvsem </a:t>
            </a:r>
            <a:r>
              <a:rPr lang="sl-SI" sz="1800" b="1" dirty="0"/>
              <a:t>na naslednjih jedrnih smereh:</a:t>
            </a:r>
          </a:p>
          <a:p>
            <a:pPr lvl="1"/>
            <a:r>
              <a:rPr lang="sl-SI" sz="1600" dirty="0"/>
              <a:t>Ljubljana Zalog-Zidani </a:t>
            </a:r>
            <a:r>
              <a:rPr lang="sl-SI" sz="1600" dirty="0" smtClean="0"/>
              <a:t>Most,</a:t>
            </a:r>
            <a:endParaRPr lang="sl-SI" sz="1600" dirty="0"/>
          </a:p>
          <a:p>
            <a:pPr lvl="1"/>
            <a:r>
              <a:rPr lang="sl-SI" sz="1600" dirty="0"/>
              <a:t>Ljubljana-Divača-Sežana d.m</a:t>
            </a:r>
            <a:r>
              <a:rPr lang="sl-SI" sz="1600" dirty="0" smtClean="0"/>
              <a:t>.,</a:t>
            </a:r>
            <a:endParaRPr lang="sl-SI" sz="1600" dirty="0"/>
          </a:p>
          <a:p>
            <a:pPr lvl="1"/>
            <a:r>
              <a:rPr lang="sl-SI" sz="1600" dirty="0"/>
              <a:t>obvozne proge Ljubljanskega </a:t>
            </a:r>
            <a:r>
              <a:rPr lang="sl-SI" sz="1600" dirty="0" smtClean="0"/>
              <a:t>vozlišča,</a:t>
            </a:r>
            <a:endParaRPr lang="sl-SI" sz="1600" dirty="0"/>
          </a:p>
          <a:p>
            <a:pPr lvl="1"/>
            <a:r>
              <a:rPr lang="sl-SI" sz="1600" dirty="0" smtClean="0"/>
              <a:t>Ljubljana-Brnik-Kranj.</a:t>
            </a:r>
          </a:p>
          <a:p>
            <a:endParaRPr lang="sl-SI" sz="2000" dirty="0" smtClean="0"/>
          </a:p>
          <a:p>
            <a:pPr marL="0" indent="0">
              <a:spcAft>
                <a:spcPts val="1200"/>
              </a:spcAft>
              <a:buNone/>
            </a:pPr>
            <a:endParaRPr lang="sl-SI" sz="1600" dirty="0"/>
          </a:p>
          <a:p>
            <a:pPr lvl="0"/>
            <a:endParaRPr lang="sl-SI" sz="2000" dirty="0"/>
          </a:p>
        </p:txBody>
      </p:sp>
      <p:pic>
        <p:nvPicPr>
          <p:cNvPr id="4" name="Picture 1" descr="cid:_4_0A0D05600A0B54FC0042F540C1257A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404791"/>
            <a:ext cx="2686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2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</a:pPr>
            <a:r>
              <a:rPr lang="sl-SI" sz="1800" b="1" dirty="0"/>
              <a:t>IJPP – integriran javni potniški promet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1800" b="1" dirty="0" smtClean="0"/>
              <a:t>Kakovostna storitev </a:t>
            </a:r>
            <a:r>
              <a:rPr lang="sl-SI" sz="1800" b="1" dirty="0"/>
              <a:t>za </a:t>
            </a:r>
            <a:r>
              <a:rPr lang="sl-SI" sz="1800" b="1" dirty="0" smtClean="0"/>
              <a:t>potnike:</a:t>
            </a:r>
          </a:p>
          <a:p>
            <a:pPr algn="just"/>
            <a:r>
              <a:rPr lang="sl-SI" sz="1800" b="1" dirty="0"/>
              <a:t>Infrastruktura; </a:t>
            </a:r>
            <a:r>
              <a:rPr lang="sl-SI" sz="1800" dirty="0"/>
              <a:t>nova postajališča, peroni, podhodi, dohodne poti, nadstreški, kioski, sistem P+R – parkiraj in </a:t>
            </a:r>
            <a:r>
              <a:rPr lang="sl-SI" sz="1800" dirty="0" smtClean="0"/>
              <a:t>pelji v </a:t>
            </a:r>
            <a:r>
              <a:rPr lang="sl-SI" sz="1800" dirty="0"/>
              <a:t>bližini železniških postaj oz. postajališč na obrobju mesta, </a:t>
            </a:r>
            <a:r>
              <a:rPr lang="sl-SI" sz="1800" dirty="0" smtClean="0"/>
              <a:t>itd.</a:t>
            </a:r>
          </a:p>
          <a:p>
            <a:pPr algn="just"/>
            <a:endParaRPr lang="sl-SI" sz="1800" dirty="0"/>
          </a:p>
          <a:p>
            <a:pPr algn="just"/>
            <a:r>
              <a:rPr lang="sl-SI" sz="1800" b="1" dirty="0"/>
              <a:t>Vozna sredstva; </a:t>
            </a:r>
            <a:r>
              <a:rPr lang="sl-SI" sz="1800" dirty="0" smtClean="0"/>
              <a:t>hitrost, udobnost, pogostost </a:t>
            </a:r>
            <a:r>
              <a:rPr lang="sl-SI" sz="1800" dirty="0"/>
              <a:t>storitev – vlakov, taktni vozni red, nepretrgano potovanje brez </a:t>
            </a:r>
            <a:r>
              <a:rPr lang="sl-SI" sz="1800" dirty="0" smtClean="0"/>
              <a:t>prestopanj</a:t>
            </a:r>
            <a:endParaRPr lang="sl-SI" sz="1800" dirty="0"/>
          </a:p>
          <a:p>
            <a:pPr marL="0" indent="0" algn="just">
              <a:buNone/>
            </a:pPr>
            <a:endParaRPr lang="sl-SI" sz="1800" dirty="0"/>
          </a:p>
          <a:p>
            <a:pPr algn="just"/>
            <a:r>
              <a:rPr lang="sl-SI" sz="1800" b="1" dirty="0" smtClean="0"/>
              <a:t>Integralni </a:t>
            </a:r>
            <a:r>
              <a:rPr lang="sl-SI" sz="1800" b="1" dirty="0"/>
              <a:t>taktni vozni red </a:t>
            </a:r>
            <a:r>
              <a:rPr lang="sl-SI" sz="1800" dirty="0"/>
              <a:t>– bližina in dostopnost postajališč javnega prevoza (železniška in avtobusna mestna) </a:t>
            </a:r>
            <a:endParaRPr lang="sl-SI" sz="1800" dirty="0" smtClean="0"/>
          </a:p>
          <a:p>
            <a:pPr algn="just"/>
            <a:endParaRPr lang="sl-SI" sz="1800" dirty="0" smtClean="0"/>
          </a:p>
          <a:p>
            <a:pPr algn="just"/>
            <a:r>
              <a:rPr lang="sl-SI" sz="1800" b="1" dirty="0" smtClean="0"/>
              <a:t>Storitve; </a:t>
            </a:r>
            <a:r>
              <a:rPr lang="sl-SI" sz="1800" dirty="0" smtClean="0"/>
              <a:t>E-vozovnica, nakup </a:t>
            </a:r>
            <a:r>
              <a:rPr lang="sl-SI" sz="1800" dirty="0"/>
              <a:t>preko spleta, enotna vozovnica, cena prevoza, nepretrgano potovanje brez </a:t>
            </a:r>
            <a:r>
              <a:rPr lang="sl-SI" sz="1800" dirty="0" smtClean="0"/>
              <a:t>prestopanj</a:t>
            </a:r>
            <a:endParaRPr lang="sl-SI" sz="1800" dirty="0"/>
          </a:p>
          <a:p>
            <a:endParaRPr lang="sl-SI" sz="1800" dirty="0" smtClean="0">
              <a:solidFill>
                <a:srgbClr val="FF0000"/>
              </a:solidFill>
            </a:endParaRPr>
          </a:p>
          <a:p>
            <a:endParaRPr lang="sl-SI" sz="1800" dirty="0">
              <a:solidFill>
                <a:srgbClr val="FF0000"/>
              </a:solidFill>
            </a:endParaRPr>
          </a:p>
          <a:p>
            <a:endParaRPr lang="sl-SI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sz="1800" dirty="0">
              <a:solidFill>
                <a:srgbClr val="FF0000"/>
              </a:solidFill>
            </a:endParaRPr>
          </a:p>
        </p:txBody>
      </p:sp>
      <p:pic>
        <p:nvPicPr>
          <p:cNvPr id="4" name="Picture 1" descr="cid:_4_0A0D05600A0B54FC0042F540C1257A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404791"/>
            <a:ext cx="2686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78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</a:pPr>
            <a:r>
              <a:rPr lang="sl-SI" sz="1800" b="1" dirty="0"/>
              <a:t>IJPP – integriran javni potniški promet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l-SI" sz="1800" b="1" dirty="0" smtClean="0"/>
          </a:p>
          <a:p>
            <a:pPr marL="0" indent="0">
              <a:buNone/>
            </a:pPr>
            <a:r>
              <a:rPr lang="sl-SI" sz="1800" b="1" dirty="0" smtClean="0"/>
              <a:t>Projekti </a:t>
            </a:r>
            <a:r>
              <a:rPr lang="sl-SI" sz="1800" b="1" dirty="0"/>
              <a:t>integriranega javnega potniškega prometa v Sloveniji</a:t>
            </a:r>
          </a:p>
          <a:p>
            <a:endParaRPr lang="sl-SI" sz="1800" dirty="0"/>
          </a:p>
          <a:p>
            <a:r>
              <a:rPr lang="sl-SI" sz="1800" dirty="0" smtClean="0"/>
              <a:t>Cilj: </a:t>
            </a:r>
            <a:r>
              <a:rPr lang="sl-SI" sz="1800" dirty="0"/>
              <a:t>Integracija JPP v Sloveniji</a:t>
            </a:r>
          </a:p>
          <a:p>
            <a:endParaRPr lang="sl-SI" sz="1800" dirty="0"/>
          </a:p>
          <a:p>
            <a:r>
              <a:rPr lang="sl-SI" sz="1800" dirty="0"/>
              <a:t>Rok izvedbe: </a:t>
            </a:r>
            <a:r>
              <a:rPr lang="sl-SI" sz="1800" dirty="0" smtClean="0"/>
              <a:t>2. </a:t>
            </a:r>
            <a:r>
              <a:rPr lang="sl-SI" sz="1800" dirty="0"/>
              <a:t>polovica 2016</a:t>
            </a:r>
          </a:p>
          <a:p>
            <a:endParaRPr lang="sl-SI" sz="1800" dirty="0"/>
          </a:p>
          <a:p>
            <a:r>
              <a:rPr lang="sl-SI" sz="1800" dirty="0"/>
              <a:t>Naročnik: Ministrstvo za </a:t>
            </a:r>
            <a:r>
              <a:rPr lang="sl-SI" sz="1800" dirty="0" err="1"/>
              <a:t>infrastukturo</a:t>
            </a:r>
            <a:r>
              <a:rPr lang="sl-SI" sz="1800" dirty="0"/>
              <a:t> RS</a:t>
            </a:r>
          </a:p>
          <a:p>
            <a:endParaRPr lang="sl-SI" sz="1800" dirty="0"/>
          </a:p>
          <a:p>
            <a:r>
              <a:rPr lang="sl-SI" sz="1800" b="1" dirty="0"/>
              <a:t>Konzorcij</a:t>
            </a:r>
            <a:r>
              <a:rPr lang="sl-SI" sz="1800" b="1" dirty="0" smtClean="0"/>
              <a:t>:</a:t>
            </a:r>
          </a:p>
          <a:p>
            <a:endParaRPr lang="sl-SI" sz="1100" b="1" dirty="0"/>
          </a:p>
          <a:p>
            <a:pPr marL="361950" indent="0">
              <a:buNone/>
            </a:pPr>
            <a:r>
              <a:rPr lang="sl-SI" sz="1800" dirty="0" smtClean="0"/>
              <a:t>- SŽ </a:t>
            </a:r>
            <a:r>
              <a:rPr lang="sl-SI" sz="1800" dirty="0"/>
              <a:t>- Potniški promet – vodilni partner</a:t>
            </a:r>
          </a:p>
          <a:p>
            <a:pPr marL="361950" indent="0">
              <a:buFontTx/>
              <a:buChar char="-"/>
            </a:pPr>
            <a:r>
              <a:rPr lang="sl-SI" sz="1800" dirty="0" smtClean="0"/>
              <a:t> SŽ</a:t>
            </a:r>
            <a:r>
              <a:rPr lang="sl-SI" sz="1800" dirty="0"/>
              <a:t>, d.o.o.</a:t>
            </a:r>
          </a:p>
          <a:p>
            <a:pPr marL="361950" indent="0">
              <a:buFontTx/>
              <a:buChar char="-"/>
            </a:pPr>
            <a:r>
              <a:rPr lang="sl-SI" sz="1800" dirty="0" smtClean="0"/>
              <a:t> Prometni </a:t>
            </a:r>
            <a:r>
              <a:rPr lang="sl-SI" sz="1800" dirty="0"/>
              <a:t>institut Ljubljana d.o.o.</a:t>
            </a:r>
          </a:p>
          <a:p>
            <a:pPr marL="361950" indent="0">
              <a:buFontTx/>
              <a:buChar char="-"/>
            </a:pPr>
            <a:r>
              <a:rPr lang="sl-SI" sz="1800" dirty="0" smtClean="0"/>
              <a:t> </a:t>
            </a:r>
            <a:r>
              <a:rPr lang="sl-SI" sz="1800" dirty="0" err="1" smtClean="0"/>
              <a:t>Marprom</a:t>
            </a:r>
            <a:r>
              <a:rPr lang="sl-SI" sz="1800" dirty="0" smtClean="0"/>
              <a:t> </a:t>
            </a:r>
            <a:r>
              <a:rPr lang="sl-SI" sz="1800" dirty="0"/>
              <a:t>d.o.o.</a:t>
            </a:r>
          </a:p>
          <a:p>
            <a:pPr marL="361950" indent="0">
              <a:buFontTx/>
              <a:buChar char="-"/>
            </a:pPr>
            <a:r>
              <a:rPr lang="sl-SI" sz="1800" dirty="0" smtClean="0"/>
              <a:t> Ljubljanski </a:t>
            </a:r>
            <a:r>
              <a:rPr lang="sl-SI" sz="1800" dirty="0"/>
              <a:t>potniški promet</a:t>
            </a:r>
          </a:p>
          <a:p>
            <a:endParaRPr lang="sl-SI" sz="1800" dirty="0" smtClean="0">
              <a:solidFill>
                <a:srgbClr val="FF0000"/>
              </a:solidFill>
            </a:endParaRPr>
          </a:p>
          <a:p>
            <a:endParaRPr lang="sl-SI" sz="1800" dirty="0">
              <a:solidFill>
                <a:srgbClr val="FF0000"/>
              </a:solidFill>
            </a:endParaRPr>
          </a:p>
          <a:p>
            <a:endParaRPr lang="sl-SI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sz="1800" dirty="0">
              <a:solidFill>
                <a:srgbClr val="FF0000"/>
              </a:solidFill>
            </a:endParaRPr>
          </a:p>
        </p:txBody>
      </p:sp>
      <p:pic>
        <p:nvPicPr>
          <p:cNvPr id="7" name="Picture 1" descr="cid:_4_0A0D05600A0B54FC0042F540C1257A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404791"/>
            <a:ext cx="2686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07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C59E-7F6D-4214-92F2-4ABDF4A6E77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Pravokotnik 2"/>
          <p:cNvSpPr/>
          <p:nvPr/>
        </p:nvSpPr>
        <p:spPr>
          <a:xfrm>
            <a:off x="250825" y="783274"/>
            <a:ext cx="532431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1600" dirty="0"/>
              <a:t>Ljubljana je v </a:t>
            </a:r>
            <a:r>
              <a:rPr lang="sl-SI" sz="1600" b="1" u="sng" dirty="0">
                <a:solidFill>
                  <a:srgbClr val="0070C0"/>
                </a:solidFill>
              </a:rPr>
              <a:t>Uredbi </a:t>
            </a:r>
            <a:r>
              <a:rPr lang="sl-SI" sz="1600" b="1" u="sng" dirty="0" smtClean="0">
                <a:solidFill>
                  <a:srgbClr val="0070C0"/>
                </a:solidFill>
              </a:rPr>
              <a:t>EU o smernicah za razvoj </a:t>
            </a:r>
            <a:r>
              <a:rPr lang="sl-SI" sz="1600" b="1" u="sng" dirty="0">
                <a:solidFill>
                  <a:srgbClr val="0070C0"/>
                </a:solidFill>
              </a:rPr>
              <a:t>vse-evropskega prometnega omrežja </a:t>
            </a:r>
            <a:r>
              <a:rPr lang="sl-SI" sz="1600" b="1" u="sng" dirty="0" smtClean="0">
                <a:solidFill>
                  <a:srgbClr val="0070C0"/>
                </a:solidFill>
              </a:rPr>
              <a:t>št</a:t>
            </a:r>
            <a:r>
              <a:rPr lang="sl-SI" sz="1600" b="1" u="sng" dirty="0">
                <a:solidFill>
                  <a:srgbClr val="0070C0"/>
                </a:solidFill>
              </a:rPr>
              <a:t>. 1315/2013</a:t>
            </a:r>
            <a:r>
              <a:rPr lang="sl-SI" sz="1600" dirty="0"/>
              <a:t> (TEN-T uredba) </a:t>
            </a:r>
            <a:r>
              <a:rPr lang="sl-SI" sz="1600" dirty="0" smtClean="0"/>
              <a:t>definirana </a:t>
            </a:r>
            <a:r>
              <a:rPr lang="sl-SI" sz="1600" dirty="0"/>
              <a:t>kot RRT jedrnega </a:t>
            </a:r>
            <a:r>
              <a:rPr lang="sl-SI" sz="1600" dirty="0" smtClean="0"/>
              <a:t>omrežja</a:t>
            </a:r>
          </a:p>
          <a:p>
            <a:endParaRPr lang="sl-SI" sz="1600" dirty="0" smtClean="0"/>
          </a:p>
          <a:p>
            <a:pPr algn="just"/>
            <a:r>
              <a:rPr lang="sl-SI" sz="1600" dirty="0" smtClean="0"/>
              <a:t>Ljubljana je </a:t>
            </a:r>
            <a:r>
              <a:rPr lang="sl-SI" sz="1600" dirty="0"/>
              <a:t>na osnovi </a:t>
            </a:r>
            <a:r>
              <a:rPr lang="sl-SI" sz="1600" b="1" u="sng" dirty="0">
                <a:solidFill>
                  <a:srgbClr val="0070C0"/>
                </a:solidFill>
              </a:rPr>
              <a:t>Uredbe EU </a:t>
            </a:r>
            <a:r>
              <a:rPr lang="sl-SI" sz="1600" b="1" u="sng" dirty="0" smtClean="0">
                <a:solidFill>
                  <a:srgbClr val="0070C0"/>
                </a:solidFill>
              </a:rPr>
              <a:t>o </a:t>
            </a:r>
            <a:r>
              <a:rPr lang="sl-SI" sz="1600" b="1" u="sng" dirty="0">
                <a:solidFill>
                  <a:srgbClr val="0070C0"/>
                </a:solidFill>
              </a:rPr>
              <a:t>evropskem železniškem omrežju za konkurenčen tovorni promet št. 913/2010</a:t>
            </a:r>
            <a:r>
              <a:rPr lang="sl-SI" sz="1600" dirty="0"/>
              <a:t> </a:t>
            </a:r>
            <a:r>
              <a:rPr lang="sl-SI" sz="1600" dirty="0" smtClean="0"/>
              <a:t>opredeljena </a:t>
            </a:r>
            <a:r>
              <a:rPr lang="sl-SI" sz="1600" dirty="0"/>
              <a:t>kot terminal koridorjev konkurenčnega tovornega prometa RFC5 in </a:t>
            </a:r>
            <a:r>
              <a:rPr lang="sl-SI" sz="1600" dirty="0" smtClean="0"/>
              <a:t>RFC6</a:t>
            </a:r>
          </a:p>
          <a:p>
            <a:endParaRPr lang="sl-SI" sz="1600" dirty="0"/>
          </a:p>
          <a:p>
            <a:pPr algn="just"/>
            <a:r>
              <a:rPr lang="sl-SI" sz="1600" b="1" dirty="0"/>
              <a:t>Ljubljana = RRT – </a:t>
            </a:r>
            <a:r>
              <a:rPr lang="sl-SI" sz="1600" b="1" dirty="0" err="1"/>
              <a:t>Rail</a:t>
            </a:r>
            <a:r>
              <a:rPr lang="sl-SI" sz="1600" b="1" dirty="0"/>
              <a:t> </a:t>
            </a:r>
            <a:r>
              <a:rPr lang="sl-SI" sz="1600" b="1" dirty="0" err="1"/>
              <a:t>Road</a:t>
            </a:r>
            <a:r>
              <a:rPr lang="sl-SI" sz="1600" b="1" dirty="0"/>
              <a:t> Terminal; </a:t>
            </a:r>
          </a:p>
          <a:p>
            <a:pPr algn="just"/>
            <a:endParaRPr lang="sl-SI" sz="1600" b="1" dirty="0"/>
          </a:p>
          <a:p>
            <a:pPr algn="just"/>
            <a:endParaRPr lang="sl-SI" sz="1600" b="1" dirty="0"/>
          </a:p>
          <a:p>
            <a:pPr lvl="0" algn="just"/>
            <a:r>
              <a:rPr lang="sl-SI" sz="1600" b="1" dirty="0"/>
              <a:t>RRT jedrnega omrežja:</a:t>
            </a:r>
            <a:r>
              <a:rPr lang="sl-SI" sz="1600" dirty="0"/>
              <a:t> </a:t>
            </a:r>
          </a:p>
          <a:p>
            <a:pPr lvl="0" algn="just"/>
            <a:r>
              <a:rPr lang="sl-SI" sz="1600" dirty="0"/>
              <a:t>Ljubljana – Zagreb = 148 km</a:t>
            </a:r>
          </a:p>
          <a:p>
            <a:pPr algn="just"/>
            <a:r>
              <a:rPr lang="sl-SI" sz="1600" dirty="0"/>
              <a:t>Ljubljana </a:t>
            </a:r>
            <a:r>
              <a:rPr lang="sl-SI" sz="1600" dirty="0" smtClean="0"/>
              <a:t>– </a:t>
            </a:r>
            <a:r>
              <a:rPr lang="sl-SI" sz="1600" dirty="0" err="1"/>
              <a:t>Graz</a:t>
            </a:r>
            <a:r>
              <a:rPr lang="sl-SI" sz="1600" dirty="0"/>
              <a:t> (</a:t>
            </a:r>
            <a:r>
              <a:rPr lang="sl-SI" sz="1600" dirty="0" err="1"/>
              <a:t>Werndorf</a:t>
            </a:r>
            <a:r>
              <a:rPr lang="sl-SI" sz="1600" dirty="0"/>
              <a:t>) = 201 km</a:t>
            </a:r>
          </a:p>
          <a:p>
            <a:pPr algn="just"/>
            <a:r>
              <a:rPr lang="sl-SI" sz="1600" dirty="0"/>
              <a:t>Ljubljana – </a:t>
            </a:r>
            <a:r>
              <a:rPr lang="sl-SI" sz="1600" dirty="0" err="1"/>
              <a:t>Cervignano</a:t>
            </a:r>
            <a:r>
              <a:rPr lang="sl-SI" sz="1600" dirty="0"/>
              <a:t> = 167 km</a:t>
            </a: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250825" y="685800"/>
            <a:ext cx="6335713" cy="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592033" y="144874"/>
            <a:ext cx="79533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sl-SI" sz="2200" b="1" dirty="0" smtClean="0"/>
              <a:t>Železniško-cestni terminal Ljubljana RRT – </a:t>
            </a:r>
            <a:r>
              <a:rPr lang="sl-SI" sz="2200" b="1" dirty="0" err="1" smtClean="0"/>
              <a:t>Rail</a:t>
            </a:r>
            <a:r>
              <a:rPr lang="sl-SI" sz="2200" b="1" dirty="0" smtClean="0"/>
              <a:t> </a:t>
            </a:r>
            <a:r>
              <a:rPr lang="sl-SI" sz="2200" b="1" dirty="0" err="1" smtClean="0"/>
              <a:t>Road</a:t>
            </a:r>
            <a:r>
              <a:rPr lang="sl-SI" sz="2200" b="1" dirty="0" smtClean="0"/>
              <a:t> Terminal</a:t>
            </a:r>
            <a:endParaRPr lang="sl-SI" sz="2200" dirty="0"/>
          </a:p>
        </p:txBody>
      </p:sp>
      <p:pic>
        <p:nvPicPr>
          <p:cNvPr id="11" name="Slika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135" y="1001104"/>
            <a:ext cx="3568865" cy="491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ipsa 3"/>
          <p:cNvSpPr>
            <a:spLocks noChangeArrowheads="1"/>
          </p:cNvSpPr>
          <p:nvPr/>
        </p:nvSpPr>
        <p:spPr bwMode="auto">
          <a:xfrm>
            <a:off x="7488462" y="4286990"/>
            <a:ext cx="1002398" cy="96190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pic>
        <p:nvPicPr>
          <p:cNvPr id="12" name="Slika 11"/>
          <p:cNvPicPr/>
          <p:nvPr/>
        </p:nvPicPr>
        <p:blipFill>
          <a:blip r:embed="rId4"/>
          <a:stretch>
            <a:fillRect/>
          </a:stretch>
        </p:blipFill>
        <p:spPr>
          <a:xfrm>
            <a:off x="262100" y="4941168"/>
            <a:ext cx="4885964" cy="179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C59E-7F6D-4214-92F2-4ABDF4A6E77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250825" y="685800"/>
            <a:ext cx="6335713" cy="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2716257" y="144874"/>
            <a:ext cx="3704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sl-SI" sz="2400" b="1" dirty="0"/>
              <a:t>Namen in </a:t>
            </a:r>
            <a:r>
              <a:rPr lang="sl-SI" sz="2400" b="1" dirty="0" smtClean="0"/>
              <a:t>cilji terminala </a:t>
            </a:r>
            <a:endParaRPr lang="sl-SI" sz="2400" b="1" dirty="0"/>
          </a:p>
        </p:txBody>
      </p:sp>
      <p:sp>
        <p:nvSpPr>
          <p:cNvPr id="14" name="Pravokotnik 13"/>
          <p:cNvSpPr/>
          <p:nvPr/>
        </p:nvSpPr>
        <p:spPr>
          <a:xfrm>
            <a:off x="235977" y="802185"/>
            <a:ext cx="848491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1600" b="1" dirty="0"/>
              <a:t>Vzpostavitev RRT – </a:t>
            </a:r>
            <a:r>
              <a:rPr lang="sl-SI" sz="1600" b="1" dirty="0" err="1"/>
              <a:t>Rail</a:t>
            </a:r>
            <a:r>
              <a:rPr lang="sl-SI" sz="1600" b="1" dirty="0"/>
              <a:t> </a:t>
            </a:r>
            <a:r>
              <a:rPr lang="sl-SI" sz="1600" b="1" dirty="0" err="1"/>
              <a:t>Road</a:t>
            </a:r>
            <a:r>
              <a:rPr lang="sl-SI" sz="1600" b="1" dirty="0"/>
              <a:t> </a:t>
            </a:r>
            <a:r>
              <a:rPr lang="sl-SI" sz="1600" b="1" dirty="0" smtClean="0"/>
              <a:t>Terminala; </a:t>
            </a:r>
            <a:endParaRPr lang="sl-SI" sz="1600" b="1" dirty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sl-SI" sz="1600" dirty="0"/>
              <a:t>izpolnitev zahtev Uredbe </a:t>
            </a:r>
            <a:r>
              <a:rPr lang="sl-SI" sz="1600" dirty="0" smtClean="0"/>
              <a:t>EU za </a:t>
            </a:r>
            <a:r>
              <a:rPr lang="sl-SI" sz="1600" dirty="0"/>
              <a:t>TEN-T omrežje št. 1315/2013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sl-SI" sz="1600" dirty="0"/>
              <a:t>izpolnitev zahtev Uredbe EU </a:t>
            </a:r>
            <a:r>
              <a:rPr lang="sl-SI" sz="1600" dirty="0" smtClean="0"/>
              <a:t>za konkurenčen tovorni promet </a:t>
            </a:r>
            <a:r>
              <a:rPr lang="sl-SI" sz="1600" dirty="0"/>
              <a:t>št. </a:t>
            </a:r>
            <a:r>
              <a:rPr lang="sl-SI" sz="1600" dirty="0" smtClean="0"/>
              <a:t>913/2010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b="1" dirty="0"/>
              <a:t>Povečanje obsega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l-SI" sz="1600" dirty="0" smtClean="0"/>
              <a:t>predvsem </a:t>
            </a:r>
            <a:r>
              <a:rPr lang="sl-SI" sz="1600" dirty="0" smtClean="0">
                <a:cs typeface="Times New Roman" panose="02020603050405020304" pitchFamily="18" charset="0"/>
              </a:rPr>
              <a:t>kontejnerji</a:t>
            </a:r>
            <a:endParaRPr lang="sl-SI" sz="1600" dirty="0"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sl-SI" sz="16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1600" b="1" dirty="0"/>
              <a:t>Nove storitve in produkti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l-SI" sz="1600" dirty="0" err="1" smtClean="0"/>
              <a:t>Hucke</a:t>
            </a:r>
            <a:r>
              <a:rPr lang="sl-SI" sz="1600" dirty="0" smtClean="0"/>
              <a:t> </a:t>
            </a:r>
            <a:r>
              <a:rPr lang="sl-SI" sz="1600" dirty="0"/>
              <a:t>pack </a:t>
            </a:r>
            <a:r>
              <a:rPr lang="sl-SI" sz="1600" dirty="0" smtClean="0"/>
              <a:t>vlaki </a:t>
            </a:r>
            <a:r>
              <a:rPr lang="sl-SI" sz="1600" dirty="0"/>
              <a:t>in prevoz </a:t>
            </a:r>
            <a:r>
              <a:rPr lang="sl-SI" sz="1600" dirty="0" smtClean="0"/>
              <a:t>avtomobilov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l-SI" sz="1600" dirty="0" smtClean="0"/>
              <a:t>GREULOG – zelena logistika  </a:t>
            </a:r>
            <a:endParaRPr lang="sl-SI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l-SI" sz="16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1600" b="1" dirty="0"/>
              <a:t>Učinkovito upravljanje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l-SI" sz="1600" b="1" u="sng" dirty="0">
                <a:solidFill>
                  <a:srgbClr val="0070C0"/>
                </a:solidFill>
              </a:rPr>
              <a:t>d</a:t>
            </a:r>
            <a:r>
              <a:rPr lang="sl-SI" sz="1600" b="1" u="sng" dirty="0" smtClean="0">
                <a:solidFill>
                  <a:srgbClr val="0070C0"/>
                </a:solidFill>
              </a:rPr>
              <a:t>ostava celotnih vlakov na razkladanje/nakladanje (740 m)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l-SI" sz="1600" dirty="0" smtClean="0"/>
              <a:t>kombinacija </a:t>
            </a:r>
            <a:r>
              <a:rPr lang="sl-SI" sz="1600" dirty="0"/>
              <a:t>tehničnih rešitev in procesov </a:t>
            </a:r>
            <a:r>
              <a:rPr lang="sl-SI" sz="1600" dirty="0" smtClean="0"/>
              <a:t>upravljanje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l-SI" sz="1600" dirty="0" smtClean="0"/>
              <a:t>med </a:t>
            </a:r>
            <a:r>
              <a:rPr lang="sl-SI" sz="1600" dirty="0"/>
              <a:t>seboj povezljiva oz. dostopna </a:t>
            </a:r>
            <a:r>
              <a:rPr lang="sl-SI" sz="1600" dirty="0" smtClean="0"/>
              <a:t>infrastruktura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l-SI" sz="1600" dirty="0" smtClean="0"/>
              <a:t>nove </a:t>
            </a:r>
            <a:r>
              <a:rPr lang="sl-SI" sz="1600" dirty="0"/>
              <a:t>tehnologije - koncepti horizontalne </a:t>
            </a:r>
            <a:r>
              <a:rPr lang="sl-SI" sz="1600" dirty="0" smtClean="0"/>
              <a:t>manipulacije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l-SI" sz="1600" dirty="0" smtClean="0"/>
              <a:t>informacijska opremljenost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l-SI" sz="1600" b="1" u="sng" dirty="0" smtClean="0">
                <a:solidFill>
                  <a:srgbClr val="0070C0"/>
                </a:solidFill>
              </a:rPr>
              <a:t>direktna </a:t>
            </a:r>
            <a:r>
              <a:rPr lang="sl-SI" sz="1600" b="1" u="sng" dirty="0">
                <a:solidFill>
                  <a:srgbClr val="0070C0"/>
                </a:solidFill>
              </a:rPr>
              <a:t>dostava za nakladanje/razkladanje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l-SI" sz="16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1600" b="1" dirty="0"/>
              <a:t>Izkoristiti prostor </a:t>
            </a:r>
            <a:endParaRPr lang="sl-SI" sz="1600" b="1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l-SI" sz="1600" dirty="0"/>
              <a:t>n</a:t>
            </a:r>
            <a:r>
              <a:rPr lang="sl-SI" sz="1600" dirty="0" smtClean="0"/>
              <a:t>epozidano območje </a:t>
            </a:r>
            <a:endParaRPr lang="sl-SI" sz="16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636" y="5484857"/>
            <a:ext cx="2909453" cy="137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Slika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05064"/>
            <a:ext cx="2018803" cy="129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Slika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275" y="1956708"/>
            <a:ext cx="2454372" cy="129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08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2936"/>
            <a:ext cx="4832598" cy="322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logo color 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549275"/>
            <a:ext cx="21844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1"/>
          <p:cNvSpPr>
            <a:spLocks noChangeShapeType="1"/>
          </p:cNvSpPr>
          <p:nvPr/>
        </p:nvSpPr>
        <p:spPr bwMode="auto">
          <a:xfrm flipH="1">
            <a:off x="250825" y="685800"/>
            <a:ext cx="6335713" cy="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9" name="Naslov 8"/>
          <p:cNvSpPr txBox="1">
            <a:spLocks/>
          </p:cNvSpPr>
          <p:nvPr/>
        </p:nvSpPr>
        <p:spPr bwMode="auto">
          <a:xfrm>
            <a:off x="250825" y="117475"/>
            <a:ext cx="84470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sl-SI" sz="2000" b="1" dirty="0"/>
              <a:t>Energijska soodvisnost v </a:t>
            </a:r>
            <a:r>
              <a:rPr lang="sl-SI" sz="2000" b="1" dirty="0" smtClean="0"/>
              <a:t>železniškem </a:t>
            </a:r>
            <a:r>
              <a:rPr lang="sl-SI" sz="2000" b="1" dirty="0"/>
              <a:t>prometu</a:t>
            </a:r>
          </a:p>
        </p:txBody>
      </p:sp>
      <p:sp>
        <p:nvSpPr>
          <p:cNvPr id="11" name="Naslov 1"/>
          <p:cNvSpPr txBox="1">
            <a:spLocks/>
          </p:cNvSpPr>
          <p:nvPr/>
        </p:nvSpPr>
        <p:spPr>
          <a:xfrm>
            <a:off x="287513" y="836712"/>
            <a:ext cx="8424936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1800" dirty="0" smtClean="0"/>
              <a:t>S tvornim sodelovanjem med različnimi železniškimi prevozniki in upravljavci javne železniške infrastrukture lahko dosežemo visoke prihranke energije med vožnjo potniških in tovornih vlakov</a:t>
            </a:r>
          </a:p>
        </p:txBody>
      </p:sp>
      <p:pic>
        <p:nvPicPr>
          <p:cNvPr id="10" name="Picture 1" descr="cid:_4_0A0D05600A0B54FC0042F540C1257A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404791"/>
            <a:ext cx="2686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65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86327"/>
            <a:ext cx="3705168" cy="261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834121"/>
            <a:ext cx="4117430" cy="2790864"/>
          </a:xfrm>
          <a:prstGeom prst="rect">
            <a:avLst/>
          </a:prstGeom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287513" y="836712"/>
            <a:ext cx="8424936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1800" dirty="0"/>
              <a:t>Elektrifikacija </a:t>
            </a:r>
            <a:r>
              <a:rPr lang="sl-SI" sz="1800" dirty="0" err="1"/>
              <a:t>neelektrificirane</a:t>
            </a:r>
            <a:r>
              <a:rPr lang="sl-SI" sz="1800" dirty="0"/>
              <a:t> proge Pragersko-Hodoš (kjer se bo poraba energije zmanjšala do 3x</a:t>
            </a:r>
            <a:r>
              <a:rPr lang="sl-SI" sz="1800" dirty="0" smtClean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sz="1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1800" dirty="0" smtClean="0"/>
              <a:t>Gradnja novih železniških prog z nižjimi nagibi ter s tem manjšo porabo energije (Divača-Koper)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1800" dirty="0" smtClean="0"/>
              <a:t>Obnova obstoječih železniških prog in postaj, tudi s ciljem zmanjšanja porabe energije (</a:t>
            </a:r>
            <a:r>
              <a:rPr lang="sl-SI" sz="1800" dirty="0" err="1" smtClean="0"/>
              <a:t>izvennivojski</a:t>
            </a:r>
            <a:r>
              <a:rPr lang="sl-SI" sz="1800" dirty="0" smtClean="0"/>
              <a:t> dostopi na perone…)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1800" dirty="0" smtClean="0"/>
              <a:t>Dolgoročen prehod iz enosmerne napetosti 3 kV v izmenično </a:t>
            </a:r>
            <a:r>
              <a:rPr lang="sl-SI" sz="1800" dirty="0"/>
              <a:t>napetost </a:t>
            </a:r>
            <a:r>
              <a:rPr lang="sl-SI" sz="1800" dirty="0" smtClean="0"/>
              <a:t>15 </a:t>
            </a:r>
            <a:r>
              <a:rPr lang="sl-SI" sz="1800" dirty="0"/>
              <a:t>kV </a:t>
            </a:r>
            <a:r>
              <a:rPr lang="sl-SI" sz="1800" dirty="0" smtClean="0"/>
              <a:t>in 25 kV, ter s tem manjše izgube in prihranek pri energiji (10%)</a:t>
            </a:r>
          </a:p>
        </p:txBody>
      </p:sp>
      <p:pic>
        <p:nvPicPr>
          <p:cNvPr id="7" name="Picture 10" descr="logo color 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549275"/>
            <a:ext cx="21844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1"/>
          <p:cNvSpPr>
            <a:spLocks noChangeShapeType="1"/>
          </p:cNvSpPr>
          <p:nvPr/>
        </p:nvSpPr>
        <p:spPr bwMode="auto">
          <a:xfrm flipH="1">
            <a:off x="250825" y="685800"/>
            <a:ext cx="6335713" cy="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9" name="Naslov 8"/>
          <p:cNvSpPr txBox="1">
            <a:spLocks/>
          </p:cNvSpPr>
          <p:nvPr/>
        </p:nvSpPr>
        <p:spPr bwMode="auto">
          <a:xfrm>
            <a:off x="250825" y="117475"/>
            <a:ext cx="84470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sl-SI" sz="2000" b="1" dirty="0"/>
              <a:t>Železniška infrastruktura</a:t>
            </a:r>
          </a:p>
        </p:txBody>
      </p:sp>
    </p:spTree>
    <p:extLst>
      <p:ext uri="{BB962C8B-B14F-4D97-AF65-F5344CB8AC3E}">
        <p14:creationId xmlns:p14="http://schemas.microsoft.com/office/powerpoint/2010/main" val="327865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293096"/>
            <a:ext cx="4248472" cy="2326188"/>
          </a:xfrm>
          <a:prstGeom prst="rect">
            <a:avLst/>
          </a:prstGeom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297905" y="786854"/>
            <a:ext cx="8352928" cy="3074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1800" dirty="0" smtClean="0"/>
              <a:t>Nakup novih garnitur za potniški promet z boljšimi karakteristikami in nižjo porabo energije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1800" dirty="0" smtClean="0"/>
              <a:t>Nakup novih dizel lokomotiv z manjšo porabo dizel energentov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1800" dirty="0" smtClean="0"/>
              <a:t>Sodobne električne lokomotive, ki z </a:t>
            </a:r>
            <a:r>
              <a:rPr lang="sl-SI" sz="1800" dirty="0" err="1" smtClean="0"/>
              <a:t>rekuperativnim</a:t>
            </a:r>
            <a:r>
              <a:rPr lang="sl-SI" sz="1800" dirty="0" smtClean="0"/>
              <a:t> zaviranjem vračajo energijo v vozno mrežo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1800" dirty="0" smtClean="0"/>
              <a:t>Napredni informacijski sistemi (real-time) porabe energije za vleko vlakov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1800" dirty="0" smtClean="0"/>
              <a:t>Zmanjšanje hrupa pri novejših vozilih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4248472" cy="89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logo color 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549275"/>
            <a:ext cx="21844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1"/>
          <p:cNvSpPr>
            <a:spLocks noChangeShapeType="1"/>
          </p:cNvSpPr>
          <p:nvPr/>
        </p:nvSpPr>
        <p:spPr bwMode="auto">
          <a:xfrm flipH="1">
            <a:off x="250825" y="685800"/>
            <a:ext cx="6335713" cy="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9" name="Naslov 8"/>
          <p:cNvSpPr txBox="1">
            <a:spLocks/>
          </p:cNvSpPr>
          <p:nvPr/>
        </p:nvSpPr>
        <p:spPr bwMode="auto">
          <a:xfrm>
            <a:off x="250825" y="117475"/>
            <a:ext cx="84470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l-SI" sz="2000" b="1" dirty="0"/>
              <a:t>Železniška vlečna vozila</a:t>
            </a:r>
            <a:endParaRPr lang="sl-SI" altLang="sl-SI" sz="1900" b="1" dirty="0">
              <a:solidFill>
                <a:schemeClr val="tx2"/>
              </a:solidFill>
            </a:endParaRPr>
          </a:p>
        </p:txBody>
      </p:sp>
      <p:pic>
        <p:nvPicPr>
          <p:cNvPr id="10" name="Picture 1" descr="cid:_4_0A0D05600A0B54FC0042F540C1257A9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404791"/>
            <a:ext cx="2686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39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8358188" y="6429375"/>
            <a:ext cx="357187" cy="14287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427680E-840A-4952-ADF7-E3D090DD252C}" type="slidenum">
              <a:rPr lang="en-US"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8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340" name="Line 11"/>
          <p:cNvSpPr>
            <a:spLocks noChangeShapeType="1"/>
          </p:cNvSpPr>
          <p:nvPr/>
        </p:nvSpPr>
        <p:spPr bwMode="auto">
          <a:xfrm flipH="1">
            <a:off x="250825" y="685800"/>
            <a:ext cx="6335713" cy="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4341" name="Naslov 8"/>
          <p:cNvSpPr txBox="1">
            <a:spLocks/>
          </p:cNvSpPr>
          <p:nvPr/>
        </p:nvSpPr>
        <p:spPr bwMode="auto">
          <a:xfrm>
            <a:off x="250825" y="117475"/>
            <a:ext cx="84470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sl-SI" altLang="sl-SI" sz="1850" b="1" dirty="0" smtClean="0"/>
              <a:t>Železniški promet in okolje</a:t>
            </a:r>
            <a:endParaRPr lang="sl-SI" altLang="sl-SI" sz="1850" b="1" dirty="0"/>
          </a:p>
        </p:txBody>
      </p:sp>
      <p:sp>
        <p:nvSpPr>
          <p:cNvPr id="8198" name="Pravokotnik 1"/>
          <p:cNvSpPr>
            <a:spLocks noChangeArrowheads="1"/>
          </p:cNvSpPr>
          <p:nvPr/>
        </p:nvSpPr>
        <p:spPr bwMode="auto">
          <a:xfrm>
            <a:off x="250825" y="981075"/>
            <a:ext cx="8664575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sl-SI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Železniški promet je v primerjavi s cestnim prometom energetsko</a:t>
            </a:r>
            <a:r>
              <a:rPr lang="sl-SI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bolj učinkovit (50 – 70% manjša poraba energije na prevoženo tono), </a:t>
            </a:r>
            <a:r>
              <a:rPr lang="sl-SI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s tem povzroča manjše onesnaževanje okolja.</a:t>
            </a:r>
            <a:endParaRPr lang="sl-SI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58775" indent="-358775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 gradnjo železniške proge porabimo za </a:t>
            </a:r>
            <a:r>
              <a:rPr lang="sl-SI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pol manj prostora </a:t>
            </a:r>
            <a:r>
              <a:rPr lang="sl-SI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kot za gradnjo enakovredne ceste (z enako pretočnostjo količine blaga in potnikov). </a:t>
            </a:r>
            <a:endParaRPr lang="sl-SI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Hrup v urbanih naseljih, kjer je primestni promet dobro organiziran z železniškimi povezavami </a:t>
            </a:r>
            <a:r>
              <a:rPr lang="sl-SI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je do 30% manjši kot v urbanih naseljih </a:t>
            </a:r>
            <a:r>
              <a:rPr lang="sl-SI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  veliko gostoto osebnih cestnih vozil.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Železniški promet je eden </a:t>
            </a:r>
            <a:r>
              <a:rPr lang="sl-SI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najbolj varnih načinov prevoza </a:t>
            </a:r>
            <a:r>
              <a:rPr lang="sl-SI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tako v Sloveniji kot tudi v drugih državah.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sl-SI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0" descr="logo color 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549275"/>
            <a:ext cx="21844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cid:_4_0A0D05600A0B54FC0042F540C1257A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404791"/>
            <a:ext cx="2686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98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</a:pPr>
            <a:r>
              <a:rPr lang="sl-SI" sz="1800" b="1" dirty="0"/>
              <a:t>Mednarodno okolje – sodelovanje: </a:t>
            </a:r>
            <a:r>
              <a:rPr lang="en-GB" sz="1800" b="1" dirty="0" smtClean="0"/>
              <a:t>SHIFT²RAIL</a:t>
            </a:r>
            <a:endParaRPr lang="en-GB" sz="18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265396"/>
              </p:ext>
            </p:extLst>
          </p:nvPr>
        </p:nvGraphicFramePr>
        <p:xfrm>
          <a:off x="539552" y="1600200"/>
          <a:ext cx="8136904" cy="4853899"/>
        </p:xfrm>
        <a:graphic>
          <a:graphicData uri="http://schemas.openxmlformats.org/drawingml/2006/table">
            <a:tbl>
              <a:tblPr/>
              <a:tblGrid>
                <a:gridCol w="8136904"/>
              </a:tblGrid>
              <a:tr h="3939264">
                <a:tc>
                  <a:txBody>
                    <a:bodyPr/>
                    <a:lstStyle/>
                    <a:p>
                      <a:pPr algn="l"/>
                      <a:r>
                        <a:rPr lang="sl-SI" sz="1400" dirty="0">
                          <a:effectLst/>
                          <a:latin typeface="+mn-lt"/>
                        </a:rPr>
                        <a:t/>
                      </a:r>
                      <a:br>
                        <a:rPr lang="sl-SI" sz="1400" dirty="0">
                          <a:effectLst/>
                          <a:latin typeface="+mn-lt"/>
                        </a:rPr>
                      </a:br>
                      <a:r>
                        <a:rPr lang="sl-SI" sz="1400" dirty="0">
                          <a:effectLst/>
                          <a:latin typeface="+mn-lt"/>
                        </a:rPr>
                        <a:t/>
                      </a:r>
                      <a:br>
                        <a:rPr lang="sl-SI" sz="1400" dirty="0">
                          <a:effectLst/>
                          <a:latin typeface="+mn-lt"/>
                        </a:rPr>
                      </a:br>
                      <a:r>
                        <a:rPr lang="sl-SI" sz="1400" dirty="0">
                          <a:effectLst/>
                          <a:latin typeface="+mn-lt"/>
                        </a:rPr>
                        <a:t>         </a:t>
                      </a:r>
                    </a:p>
                    <a:p>
                      <a:pPr algn="l"/>
                      <a:r>
                        <a:rPr lang="sl-SI" sz="1400" b="1" dirty="0">
                          <a:effectLst/>
                          <a:latin typeface="+mn-lt"/>
                        </a:rPr>
                        <a:t/>
                      </a:r>
                      <a:br>
                        <a:rPr lang="sl-SI" sz="1400" b="1" dirty="0">
                          <a:effectLst/>
                          <a:latin typeface="+mn-lt"/>
                        </a:rPr>
                      </a:br>
                      <a:endParaRPr lang="sl-SI" sz="1400" b="1" dirty="0" smtClean="0">
                        <a:effectLst/>
                        <a:latin typeface="+mn-lt"/>
                      </a:endParaRPr>
                    </a:p>
                    <a:p>
                      <a:pPr algn="l"/>
                      <a:r>
                        <a:rPr lang="sl-SI" sz="1400" b="1" dirty="0" smtClean="0">
                          <a:effectLst/>
                          <a:latin typeface="+mn-lt"/>
                        </a:rPr>
                        <a:t>SHIFT2RAIL </a:t>
                      </a:r>
                      <a:r>
                        <a:rPr lang="sl-SI" sz="1400" b="1" baseline="0" dirty="0" smtClean="0">
                          <a:effectLst/>
                          <a:latin typeface="+mn-lt"/>
                        </a:rPr>
                        <a:t> - </a:t>
                      </a:r>
                      <a:r>
                        <a:rPr lang="sl-SI" sz="1400" b="1" dirty="0" smtClean="0">
                          <a:effectLst/>
                          <a:latin typeface="+mn-lt"/>
                        </a:rPr>
                        <a:t>skupna </a:t>
                      </a:r>
                      <a:r>
                        <a:rPr lang="sl-SI" sz="1400" b="1" dirty="0">
                          <a:effectLst/>
                          <a:latin typeface="+mn-lt"/>
                        </a:rPr>
                        <a:t>evropska tehnološka iniciativa za raziskave, inovacije in tržno usmerjene rešitve na področju novih in naprednih železniških produktov. </a:t>
                      </a:r>
                      <a:endParaRPr lang="sl-SI" sz="1400" b="1" dirty="0" smtClean="0">
                        <a:effectLst/>
                        <a:latin typeface="+mn-lt"/>
                      </a:endParaRPr>
                    </a:p>
                    <a:p>
                      <a:pPr algn="l"/>
                      <a:endParaRPr lang="sl-SI" sz="1400" b="1" dirty="0" smtClean="0">
                        <a:effectLst/>
                        <a:latin typeface="+mn-lt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sl-SI" sz="1400" b="0" dirty="0" smtClean="0">
                          <a:effectLst/>
                          <a:latin typeface="+mn-lt"/>
                        </a:rPr>
                        <a:t>J</a:t>
                      </a:r>
                      <a:r>
                        <a:rPr lang="sl-SI" sz="1400" dirty="0" smtClean="0">
                          <a:effectLst/>
                          <a:latin typeface="+mn-lt"/>
                        </a:rPr>
                        <a:t>avno-zasebno </a:t>
                      </a:r>
                      <a:r>
                        <a:rPr lang="sl-SI" sz="1400" dirty="0">
                          <a:effectLst/>
                          <a:latin typeface="+mn-lt"/>
                        </a:rPr>
                        <a:t>partnerstvo med EU in proizvajalci železniških vozil in tehnologije ter železniškimi podjetji. </a:t>
                      </a:r>
                      <a:endParaRPr lang="sl-SI" sz="1400" dirty="0" smtClean="0">
                        <a:effectLst/>
                        <a:latin typeface="+mn-lt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sl-SI" sz="1400" dirty="0" smtClean="0">
                          <a:effectLst/>
                          <a:latin typeface="+mn-lt"/>
                        </a:rPr>
                        <a:t>Na voljo 450 mio EUR evropskih sredstev v času trajanja iniciative, 470 mio EUR pa bo investiral železniški sektor v obliki izvajanja aktivnosti na sprejetem programu. </a:t>
                      </a:r>
                      <a:r>
                        <a:rPr lang="sl-SI" sz="1400" dirty="0">
                          <a:effectLst/>
                          <a:latin typeface="+mn-lt"/>
                        </a:rPr>
                        <a:t> </a:t>
                      </a:r>
                      <a:br>
                        <a:rPr lang="sl-SI" sz="1400" dirty="0">
                          <a:effectLst/>
                          <a:latin typeface="+mn-lt"/>
                        </a:rPr>
                      </a:br>
                      <a:endParaRPr lang="sl-SI" sz="1400" dirty="0">
                        <a:effectLst/>
                        <a:latin typeface="+mn-lt"/>
                      </a:endParaRPr>
                    </a:p>
                    <a:p>
                      <a:pPr marL="285750" indent="-285750" algn="l">
                        <a:buFont typeface="Symbol"/>
                        <a:buChar char="Þ"/>
                      </a:pPr>
                      <a:r>
                        <a:rPr lang="sl-SI" sz="1400" b="1" dirty="0" smtClean="0">
                          <a:effectLst/>
                          <a:latin typeface="+mn-lt"/>
                        </a:rPr>
                        <a:t>Slovenske </a:t>
                      </a:r>
                      <a:r>
                        <a:rPr lang="sl-SI" sz="1400" b="1" dirty="0">
                          <a:effectLst/>
                          <a:latin typeface="+mn-lt"/>
                        </a:rPr>
                        <a:t>železnice se v iniciativo vključujejo preko konzorcija EUROC (</a:t>
                      </a:r>
                      <a:r>
                        <a:rPr lang="sl-SI" sz="1400" b="1" dirty="0" err="1">
                          <a:effectLst/>
                          <a:latin typeface="+mn-lt"/>
                        </a:rPr>
                        <a:t>EUropean</a:t>
                      </a:r>
                      <a:r>
                        <a:rPr lang="sl-SI" sz="14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sl-SI" sz="1400" b="1" dirty="0" err="1">
                          <a:effectLst/>
                          <a:latin typeface="+mn-lt"/>
                        </a:rPr>
                        <a:t>Rail</a:t>
                      </a:r>
                      <a:r>
                        <a:rPr lang="sl-SI" sz="14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sl-SI" sz="1400" b="1" dirty="0" err="1">
                          <a:effectLst/>
                          <a:latin typeface="+mn-lt"/>
                        </a:rPr>
                        <a:t>Operating</a:t>
                      </a:r>
                      <a:r>
                        <a:rPr lang="sl-SI" sz="14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sl-SI" sz="1400" b="1" dirty="0" err="1">
                          <a:effectLst/>
                          <a:latin typeface="+mn-lt"/>
                        </a:rPr>
                        <a:t>community</a:t>
                      </a:r>
                      <a:r>
                        <a:rPr lang="sl-SI" sz="14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sl-SI" sz="1400" b="1" dirty="0" err="1">
                          <a:effectLst/>
                          <a:latin typeface="+mn-lt"/>
                        </a:rPr>
                        <a:t>Consortium</a:t>
                      </a:r>
                      <a:r>
                        <a:rPr lang="sl-SI" sz="1400" b="1" dirty="0">
                          <a:effectLst/>
                          <a:latin typeface="+mn-lt"/>
                        </a:rPr>
                        <a:t>). </a:t>
                      </a:r>
                      <a:endParaRPr lang="sl-SI" sz="1400" b="1" dirty="0" smtClean="0">
                        <a:effectLst/>
                        <a:latin typeface="+mn-lt"/>
                      </a:endParaRPr>
                    </a:p>
                    <a:p>
                      <a:pPr marL="0" indent="0" algn="l">
                        <a:buFont typeface="Symbol"/>
                        <a:buNone/>
                      </a:pPr>
                      <a:endParaRPr lang="sl-SI" sz="1400" b="1" dirty="0" smtClean="0">
                        <a:effectLst/>
                        <a:latin typeface="+mn-lt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sl-SI" sz="1400" dirty="0" smtClean="0">
                          <a:effectLst/>
                          <a:latin typeface="+mn-lt"/>
                        </a:rPr>
                        <a:t>Konzorcij </a:t>
                      </a:r>
                      <a:r>
                        <a:rPr lang="sl-SI" sz="1400" dirty="0">
                          <a:effectLst/>
                          <a:latin typeface="+mn-lt"/>
                        </a:rPr>
                        <a:t>se je formiral v okviru UIC in vključuje 14 </a:t>
                      </a:r>
                      <a:r>
                        <a:rPr lang="sl-SI" sz="1400" dirty="0" smtClean="0">
                          <a:effectLst/>
                          <a:latin typeface="+mn-lt"/>
                        </a:rPr>
                        <a:t>partnerjev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sl-SI" sz="1400" dirty="0" smtClean="0">
                          <a:effectLst/>
                          <a:latin typeface="+mn-lt"/>
                        </a:rPr>
                        <a:t>V </a:t>
                      </a:r>
                      <a:r>
                        <a:rPr lang="sl-SI" sz="1400" dirty="0">
                          <a:effectLst/>
                          <a:latin typeface="+mn-lt"/>
                        </a:rPr>
                        <a:t>konzorcij so </a:t>
                      </a:r>
                      <a:r>
                        <a:rPr lang="sl-SI" sz="1400" dirty="0" smtClean="0">
                          <a:effectLst/>
                          <a:latin typeface="+mn-lt"/>
                        </a:rPr>
                        <a:t>vključene poleg SŽ, </a:t>
                      </a:r>
                      <a:r>
                        <a:rPr lang="sl-SI" sz="1400" dirty="0">
                          <a:effectLst/>
                          <a:latin typeface="+mn-lt"/>
                        </a:rPr>
                        <a:t>bodisi kot prevoznik ali upravljavec, tudi železnice naslednjih držav: Avstrije, Češke, Nizozemske, Švice, Portugalske, Belgije, Turčije, Finske, Poljske, ter druge institucije, neposredno povezane z </a:t>
                      </a:r>
                      <a:r>
                        <a:rPr lang="sl-SI" sz="1400" dirty="0" smtClean="0">
                          <a:effectLst/>
                          <a:latin typeface="+mn-lt"/>
                        </a:rPr>
                        <a:t>železnicami </a:t>
                      </a:r>
                      <a:r>
                        <a:rPr lang="sl-SI" sz="140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6699">
                <a:tc>
                  <a:txBody>
                    <a:bodyPr/>
                    <a:lstStyle/>
                    <a:p>
                      <a:pPr algn="l"/>
                      <a:r>
                        <a:rPr lang="sl-SI" sz="1400" dirty="0">
                          <a:effectLst/>
                          <a:latin typeface="+mn-lt"/>
                        </a:rPr>
                        <a:t/>
                      </a:r>
                      <a:br>
                        <a:rPr lang="sl-SI" sz="1400" dirty="0">
                          <a:effectLst/>
                          <a:latin typeface="+mn-lt"/>
                        </a:rPr>
                      </a:br>
                      <a:r>
                        <a:rPr lang="sl-SI" sz="140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5" name="Picture 1" descr="http://intranet/RaziskaveInRazvoj/Shift2Rail/Shift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1533525"/>
            <a:ext cx="24098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ntranet/RaziskaveInRazvoj/Shift2Rail/Shift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00200"/>
            <a:ext cx="233362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cid:_4_0A0D05600A0B54FC0042F540C1257A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404791"/>
            <a:ext cx="2686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11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</a:pPr>
            <a:r>
              <a:rPr lang="sl-SI" sz="1800" b="1" dirty="0"/>
              <a:t>Mednarodno okolje – sodelovanje: </a:t>
            </a:r>
            <a:r>
              <a:rPr lang="en-GB" sz="1800" b="1" dirty="0" smtClean="0"/>
              <a:t>SHIFT²RAIL</a:t>
            </a:r>
            <a:r>
              <a:rPr lang="sl-SI" sz="1800" b="1" dirty="0" smtClean="0"/>
              <a:t> </a:t>
            </a:r>
            <a:endParaRPr lang="en-GB" sz="1800" b="1" dirty="0"/>
          </a:p>
        </p:txBody>
      </p:sp>
      <p:sp>
        <p:nvSpPr>
          <p:cNvPr id="3" name="Pravokotnik 2"/>
          <p:cNvSpPr/>
          <p:nvPr/>
        </p:nvSpPr>
        <p:spPr>
          <a:xfrm>
            <a:off x="468363" y="2060848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Sodelovanje na iniciativi SHIFT2RAIL bo razdeljeno po t.i. inovativnih programih (IP), in sicer</a:t>
            </a:r>
            <a:r>
              <a:rPr lang="sl-SI" dirty="0" smtClean="0"/>
              <a:t>:</a:t>
            </a:r>
          </a:p>
          <a:p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IP1 – Razvoj nove generacije visokozmogljivih, stroškovno učinkovitih in </a:t>
            </a:r>
            <a:r>
              <a:rPr lang="sl-SI" dirty="0" smtClean="0"/>
              <a:t>zanesljivih vlakov</a:t>
            </a: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IP2 – Inteligentni sistemi za upravljanje prometa in nadzor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IP3 – Zanesljiva in visokokakovostna infrastruktura, vključno z zmanjšanjem hrupa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IP4 – Inovativne rešitve in storitve na področju informacijske tehnologije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IP5 – Nove </a:t>
            </a:r>
            <a:r>
              <a:rPr lang="it-IT" dirty="0" err="1"/>
              <a:t>logistične</a:t>
            </a:r>
            <a:r>
              <a:rPr lang="it-IT" dirty="0"/>
              <a:t> </a:t>
            </a:r>
            <a:r>
              <a:rPr lang="it-IT" dirty="0" err="1"/>
              <a:t>rešitve</a:t>
            </a:r>
            <a:r>
              <a:rPr lang="it-IT" dirty="0"/>
              <a:t> in </a:t>
            </a:r>
            <a:r>
              <a:rPr lang="it-IT" dirty="0" err="1"/>
              <a:t>rešitve</a:t>
            </a:r>
            <a:r>
              <a:rPr lang="it-IT" dirty="0"/>
              <a:t> za </a:t>
            </a:r>
            <a:r>
              <a:rPr lang="it-IT" dirty="0" err="1"/>
              <a:t>intermodalni</a:t>
            </a:r>
            <a:r>
              <a:rPr lang="it-IT" dirty="0"/>
              <a:t> </a:t>
            </a:r>
            <a:r>
              <a:rPr lang="it-IT" dirty="0" err="1"/>
              <a:t>tovorni</a:t>
            </a:r>
            <a:r>
              <a:rPr lang="it-IT" dirty="0"/>
              <a:t> </a:t>
            </a:r>
            <a:r>
              <a:rPr lang="it-IT" dirty="0" err="1"/>
              <a:t>promet</a:t>
            </a:r>
            <a:endParaRPr lang="sl-SI" dirty="0"/>
          </a:p>
        </p:txBody>
      </p:sp>
      <p:pic>
        <p:nvPicPr>
          <p:cNvPr id="7" name="Picture 1" descr="http://intranet/RaziskaveInRazvoj/Shift2Rail/Shift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5252045"/>
            <a:ext cx="24098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ntranet/RaziskaveInRazvoj/Shift2Rail/Shift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252045"/>
            <a:ext cx="233362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cid:_4_0A0D05600A0B54FC0042F540C1257A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404791"/>
            <a:ext cx="2686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33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678733"/>
              </p:ext>
            </p:extLst>
          </p:nvPr>
        </p:nvGraphicFramePr>
        <p:xfrm>
          <a:off x="371475" y="1164516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A2A5FF2-3694-4B58-835C-F83609817C72}" type="slidenum">
              <a:rPr lang="en-US" smtClean="0">
                <a:latin typeface="Calibri" pitchFamily="34" charset="0"/>
              </a:rPr>
              <a:pPr>
                <a:defRPr/>
              </a:pPr>
              <a:t>22</a:t>
            </a:fld>
            <a:endParaRPr lang="en-US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66526" y="3629033"/>
            <a:ext cx="4114093" cy="203132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 smtClean="0">
                <a:latin typeface="+mn-lt"/>
              </a:rPr>
              <a:t>Delovna skupina za CCS rešitve na regionalnih progah =&gt; razvoj nizkocenovnih rešitev na progah regionalnega prometa in manj obremenjenih progah, kot je </a:t>
            </a:r>
            <a:r>
              <a:rPr lang="en-US" dirty="0"/>
              <a:t>ERTMS Regional </a:t>
            </a:r>
            <a:r>
              <a:rPr lang="sl-SI" dirty="0" smtClean="0"/>
              <a:t>z različnimi tehničnimi rešitvami</a:t>
            </a:r>
            <a:endParaRPr lang="sl-SI" b="1" dirty="0">
              <a:latin typeface="+mn-lt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388054" y="2843130"/>
            <a:ext cx="653143" cy="365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3" name="TextBox 12"/>
          <p:cNvSpPr txBox="1"/>
          <p:nvPr/>
        </p:nvSpPr>
        <p:spPr>
          <a:xfrm>
            <a:off x="4366526" y="2104466"/>
            <a:ext cx="4114093" cy="147732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 smtClean="0">
                <a:latin typeface="+mn-lt"/>
              </a:rPr>
              <a:t>Aktivnosti za razvoj in izboljšanje železnic: raziskovalni projekti, poenotenje standardov, izmenjave izkušenj, usposabljanja in izobraževanja, dogodki,..</a:t>
            </a:r>
            <a:endParaRPr lang="en-US" dirty="0">
              <a:latin typeface="+mn-lt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383230" y="3704415"/>
            <a:ext cx="653143" cy="365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367092" y="3667245"/>
            <a:ext cx="3255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>
                <a:latin typeface="+mn-lt"/>
              </a:rPr>
              <a:t>UIC – Mednarodna železniška zveza</a:t>
            </a:r>
            <a:endParaRPr lang="sl-SI" sz="1200" dirty="0">
              <a:latin typeface="+mn-lt"/>
            </a:endParaRPr>
          </a:p>
        </p:txBody>
      </p:sp>
      <p:pic>
        <p:nvPicPr>
          <p:cNvPr id="22" name="Picture 8" descr="cid:image001.jpg@01CABAAD.81E186F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54" y="2602175"/>
            <a:ext cx="2304152" cy="112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 descr="cid:_4_0A0D05600A0B54FC0042F540C1257A9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404791"/>
            <a:ext cx="2686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1726" y="1124744"/>
            <a:ext cx="8229600" cy="50405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</a:pPr>
            <a:r>
              <a:rPr lang="sl-SI" sz="1800" b="1" dirty="0"/>
              <a:t>Mednarodno okolje – sodelovanje: </a:t>
            </a:r>
            <a:r>
              <a:rPr lang="sl-SI" sz="1800" b="1" dirty="0" smtClean="0"/>
              <a:t>UIC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280121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A2A5FF2-3694-4B58-835C-F83609817C72}" type="slidenum">
              <a:rPr lang="en-US" smtClean="0">
                <a:latin typeface="Calibri" pitchFamily="34" charset="0"/>
              </a:rPr>
              <a:pPr>
                <a:defRPr/>
              </a:pPr>
              <a:t>23</a:t>
            </a:fld>
            <a:endParaRPr lang="en-US">
              <a:latin typeface="Calibri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68" y="1916832"/>
            <a:ext cx="3315579" cy="140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4221088"/>
            <a:ext cx="6917942" cy="200054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latin typeface="+mj-lt"/>
              </a:rPr>
              <a:t>AKTIVNOSTI SŽ:</a:t>
            </a:r>
          </a:p>
          <a:p>
            <a:endParaRPr lang="sl-SI" sz="1400" dirty="0">
              <a:latin typeface="+mj-lt"/>
            </a:endParaRPr>
          </a:p>
          <a:p>
            <a:r>
              <a:rPr lang="sl-SI" dirty="0" smtClean="0">
                <a:latin typeface="+mj-lt"/>
              </a:rPr>
              <a:t>Sodelovanje na različnih projektnih </a:t>
            </a:r>
            <a:r>
              <a:rPr lang="sl-SI" dirty="0">
                <a:latin typeface="+mj-lt"/>
              </a:rPr>
              <a:t>predlogih </a:t>
            </a:r>
            <a:r>
              <a:rPr lang="sl-SI" dirty="0" smtClean="0">
                <a:latin typeface="+mj-lt"/>
              </a:rPr>
              <a:t>projektov oz. projektnih idejah za promocijo in razvoj transporta s posebnim poudarkom za železniškem prevozu in infrastrukturi</a:t>
            </a:r>
          </a:p>
          <a:p>
            <a:r>
              <a:rPr lang="sl-SI" dirty="0" smtClean="0">
                <a:latin typeface="+mj-lt"/>
              </a:rPr>
              <a:t>Novi projekti: </a:t>
            </a:r>
            <a:r>
              <a:rPr lang="sl-SI" dirty="0" err="1" smtClean="0">
                <a:latin typeface="+mj-lt"/>
              </a:rPr>
              <a:t>NeTIRail</a:t>
            </a:r>
            <a:r>
              <a:rPr lang="sl-SI" dirty="0" smtClean="0">
                <a:latin typeface="+mj-lt"/>
              </a:rPr>
              <a:t>-INFRA, </a:t>
            </a:r>
            <a:r>
              <a:rPr lang="sl-SI" dirty="0" err="1" smtClean="0">
                <a:latin typeface="+mj-lt"/>
              </a:rPr>
              <a:t>DestinationRAIL</a:t>
            </a:r>
            <a:r>
              <a:rPr lang="sl-SI" dirty="0" smtClean="0">
                <a:latin typeface="+mj-lt"/>
              </a:rPr>
              <a:t>, SOCIALCAR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22" name="Down Arrow 14"/>
          <p:cNvSpPr/>
          <p:nvPr/>
        </p:nvSpPr>
        <p:spPr>
          <a:xfrm>
            <a:off x="4095196" y="3429000"/>
            <a:ext cx="407383" cy="6468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Picture 1" descr="cid:_4_0A0D05600A0B54FC0042F540C1257A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404791"/>
            <a:ext cx="2686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2535" y="1124744"/>
            <a:ext cx="8229600" cy="49006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</a:pPr>
            <a:r>
              <a:rPr lang="sl-SI" sz="1800" b="1" dirty="0"/>
              <a:t>Mednarodno okolje – </a:t>
            </a:r>
            <a:r>
              <a:rPr lang="sl-SI" sz="1800" b="1" dirty="0" smtClean="0"/>
              <a:t>sodelovanje na EU projektih: </a:t>
            </a:r>
            <a:r>
              <a:rPr lang="sl-SI" sz="1800" b="1" dirty="0" err="1" smtClean="0"/>
              <a:t>Horizon</a:t>
            </a:r>
            <a:r>
              <a:rPr lang="sl-SI" sz="1800" b="1" dirty="0" smtClean="0"/>
              <a:t> 2020,…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85693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5391311"/>
          </a:xfrm>
        </p:spPr>
        <p:txBody>
          <a:bodyPr/>
          <a:lstStyle/>
          <a:p>
            <a:pPr marL="0" indent="0">
              <a:buNone/>
            </a:pPr>
            <a:r>
              <a:rPr lang="sl-SI" sz="1800" b="1" dirty="0" smtClean="0"/>
              <a:t>MEDNARODNO POVEZOVANJE =&gt; partnerstvo v </a:t>
            </a:r>
            <a:r>
              <a:rPr lang="sl-SI" sz="1800" b="1" dirty="0"/>
              <a:t>Južnoevropski iniciativi za spodbujanje raziskav in inovacij na področju železnic Jugovzhodne Evrope </a:t>
            </a:r>
            <a:endParaRPr lang="sl-SI" sz="1800" b="1" dirty="0" smtClean="0"/>
          </a:p>
          <a:p>
            <a:pPr marL="0" indent="0">
              <a:buNone/>
            </a:pPr>
            <a:r>
              <a:rPr lang="sl-SI" sz="800" b="1" dirty="0"/>
              <a:t/>
            </a:r>
            <a:br>
              <a:rPr lang="sl-SI" sz="800" b="1" dirty="0"/>
            </a:br>
            <a:r>
              <a:rPr lang="sl-SI" sz="1800" dirty="0" smtClean="0"/>
              <a:t>Cilji </a:t>
            </a:r>
            <a:r>
              <a:rPr lang="sl-SI" sz="1800" dirty="0"/>
              <a:t>iniciative bodo:</a:t>
            </a:r>
          </a:p>
          <a:p>
            <a:r>
              <a:rPr lang="sl-SI" sz="1800" dirty="0" smtClean="0"/>
              <a:t>povezovanje </a:t>
            </a:r>
            <a:r>
              <a:rPr lang="sl-SI" sz="1800" dirty="0"/>
              <a:t>zainteresiranih deležnikov z namenom </a:t>
            </a:r>
            <a:r>
              <a:rPr lang="sl-SI" sz="1800" dirty="0" smtClean="0"/>
              <a:t>iskanja </a:t>
            </a:r>
            <a:r>
              <a:rPr lang="sl-SI" sz="1800" dirty="0"/>
              <a:t>inovativnih rešitev za </a:t>
            </a:r>
            <a:r>
              <a:rPr lang="sl-SI" sz="1800" dirty="0" smtClean="0"/>
              <a:t>razvoj železnic </a:t>
            </a:r>
            <a:r>
              <a:rPr lang="sl-SI" sz="1800" dirty="0"/>
              <a:t>in transporta nasploh,</a:t>
            </a:r>
          </a:p>
          <a:p>
            <a:r>
              <a:rPr lang="sl-SI" sz="1800" dirty="0" smtClean="0"/>
              <a:t>razvoj </a:t>
            </a:r>
            <a:r>
              <a:rPr lang="sl-SI" sz="1800" dirty="0"/>
              <a:t>železnic na področju JV Evrope in prispevek </a:t>
            </a:r>
            <a:endParaRPr lang="sl-SI" sz="1800" dirty="0" smtClean="0"/>
          </a:p>
          <a:p>
            <a:pPr marL="0" indent="0">
              <a:buNone/>
            </a:pPr>
            <a:r>
              <a:rPr lang="sl-SI" sz="1800" dirty="0" smtClean="0"/>
              <a:t>      k </a:t>
            </a:r>
            <a:r>
              <a:rPr lang="sl-SI" sz="1800" dirty="0"/>
              <a:t>razvoju širšega evropskega </a:t>
            </a:r>
            <a:r>
              <a:rPr lang="sl-SI" sz="1800" dirty="0" smtClean="0"/>
              <a:t>železniškega sistema </a:t>
            </a:r>
          </a:p>
          <a:p>
            <a:pPr marL="0" indent="0">
              <a:buNone/>
            </a:pPr>
            <a:r>
              <a:rPr lang="sl-SI" sz="1800" dirty="0" smtClean="0"/>
              <a:t>      in </a:t>
            </a:r>
            <a:r>
              <a:rPr lang="sl-SI" sz="1800" dirty="0"/>
              <a:t>trajnostnega transporta,</a:t>
            </a:r>
          </a:p>
          <a:p>
            <a:r>
              <a:rPr lang="sl-SI" sz="1800" dirty="0"/>
              <a:t>uresničevanje novih idej in projektov v </a:t>
            </a:r>
            <a:r>
              <a:rPr lang="sl-SI" sz="1800" dirty="0" smtClean="0"/>
              <a:t>praksi.</a:t>
            </a:r>
          </a:p>
          <a:p>
            <a:endParaRPr lang="sl-SI" sz="1800" dirty="0"/>
          </a:p>
          <a:p>
            <a:endParaRPr lang="sl-SI" sz="1800" dirty="0" smtClean="0"/>
          </a:p>
          <a:p>
            <a:endParaRPr lang="sl-SI" sz="1800" dirty="0" smtClean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323528" y="4509120"/>
            <a:ext cx="8676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Symbol"/>
              <a:buChar char="Þ"/>
            </a:pPr>
            <a:r>
              <a:rPr lang="sl-SI" dirty="0" smtClean="0"/>
              <a:t>Podpora mednarodne železniške zveze (UIC)</a:t>
            </a:r>
          </a:p>
          <a:p>
            <a:pPr marL="285750" indent="-285750">
              <a:buFont typeface="Symbol"/>
              <a:buChar char="Þ"/>
            </a:pPr>
            <a:r>
              <a:rPr lang="sl-SI" dirty="0" smtClean="0"/>
              <a:t>D</a:t>
            </a:r>
            <a:r>
              <a:rPr lang="it-IT" dirty="0" err="1"/>
              <a:t>elova</a:t>
            </a:r>
            <a:r>
              <a:rPr lang="sl-SI" dirty="0"/>
              <a:t>nje</a:t>
            </a:r>
            <a:r>
              <a:rPr lang="it-IT" dirty="0"/>
              <a:t> </a:t>
            </a:r>
            <a:r>
              <a:rPr lang="it-IT" dirty="0" err="1"/>
              <a:t>po</a:t>
            </a:r>
            <a:r>
              <a:rPr lang="it-IT" dirty="0"/>
              <a:t> </a:t>
            </a:r>
            <a:r>
              <a:rPr lang="it-IT" dirty="0" err="1"/>
              <a:t>principu</a:t>
            </a:r>
            <a:r>
              <a:rPr lang="it-IT" dirty="0"/>
              <a:t> </a:t>
            </a:r>
            <a:r>
              <a:rPr lang="it-IT" dirty="0" err="1"/>
              <a:t>javno-zasebnega</a:t>
            </a:r>
            <a:r>
              <a:rPr lang="it-IT" dirty="0"/>
              <a:t> </a:t>
            </a:r>
            <a:r>
              <a:rPr lang="it-IT" dirty="0" err="1" smtClean="0"/>
              <a:t>partnerstva</a:t>
            </a:r>
            <a:endParaRPr lang="sl-SI" dirty="0" smtClean="0"/>
          </a:p>
          <a:p>
            <a:pPr marL="285750" indent="-285750">
              <a:buFont typeface="Symbol"/>
              <a:buChar char="Þ"/>
            </a:pPr>
            <a:r>
              <a:rPr lang="sl-SI" dirty="0" smtClean="0"/>
              <a:t>Deležniki:</a:t>
            </a:r>
            <a:r>
              <a:rPr lang="it-IT" dirty="0" smtClean="0"/>
              <a:t> </a:t>
            </a:r>
            <a:r>
              <a:rPr lang="it-IT" dirty="0" err="1" smtClean="0"/>
              <a:t>železniški</a:t>
            </a:r>
            <a:r>
              <a:rPr lang="sl-SI" dirty="0" smtClean="0"/>
              <a:t> prevozniki</a:t>
            </a:r>
            <a:r>
              <a:rPr lang="sl-SI" dirty="0"/>
              <a:t>, upravljavci infrastrukture, proizvajalci in dobavitelji s področja železnic, </a:t>
            </a:r>
            <a:r>
              <a:rPr lang="sl-SI" dirty="0" smtClean="0"/>
              <a:t>finančne </a:t>
            </a:r>
            <a:r>
              <a:rPr lang="nl-NL" dirty="0" smtClean="0"/>
              <a:t>institucije </a:t>
            </a:r>
            <a:r>
              <a:rPr lang="nl-NL" dirty="0"/>
              <a:t>(kot pomoč pri zagotavljanju finančnih sredstev), ter raziskovalne in druge institucije </a:t>
            </a:r>
            <a:r>
              <a:rPr lang="nl-NL" dirty="0" smtClean="0"/>
              <a:t>s</a:t>
            </a:r>
            <a:r>
              <a:rPr lang="sl-SI" dirty="0" smtClean="0"/>
              <a:t> področja </a:t>
            </a:r>
            <a:r>
              <a:rPr lang="sl-SI" dirty="0"/>
              <a:t>razvoja železnic in transporta.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18" y="2708918"/>
            <a:ext cx="3132682" cy="22322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cid:_4_0A0D05600A0B54FC0042F540C1257A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404791"/>
            <a:ext cx="2686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79416" y="260648"/>
            <a:ext cx="8229600" cy="490066"/>
          </a:xfrm>
          <a:prstGeom prst="rect">
            <a:avLst/>
          </a:prstGeom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1200"/>
              </a:spcAft>
            </a:pPr>
            <a:r>
              <a:rPr lang="sl-SI" sz="1800" b="1" kern="0" dirty="0" smtClean="0"/>
              <a:t>Mednarodno okolje – sodelovanje</a:t>
            </a:r>
            <a:endParaRPr lang="en-GB" sz="1800" b="1" kern="0" dirty="0"/>
          </a:p>
        </p:txBody>
      </p:sp>
    </p:spTree>
    <p:extLst>
      <p:ext uri="{BB962C8B-B14F-4D97-AF65-F5344CB8AC3E}">
        <p14:creationId xmlns:p14="http://schemas.microsoft.com/office/powerpoint/2010/main" val="14808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grada številke diapozitiva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574537-987E-43A2-913D-E601A68B03DE}" type="slidenum">
              <a:rPr lang="en-US" altLang="sl-SI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sl-SI" smtClean="0">
              <a:solidFill>
                <a:srgbClr val="898989"/>
              </a:solidFill>
            </a:endParaRPr>
          </a:p>
        </p:txBody>
      </p:sp>
      <p:pic>
        <p:nvPicPr>
          <p:cNvPr id="3076" name="Picture 4" descr="p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30188"/>
            <a:ext cx="32908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6"/>
          <p:cNvSpPr/>
          <p:nvPr/>
        </p:nvSpPr>
        <p:spPr>
          <a:xfrm>
            <a:off x="542974" y="3421013"/>
            <a:ext cx="1604963" cy="8640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sl-SI" sz="1600" b="1" dirty="0" smtClean="0"/>
              <a:t>CILJI</a:t>
            </a:r>
            <a:endParaRPr lang="sl-SI" sz="1600" b="1" dirty="0"/>
          </a:p>
        </p:txBody>
      </p:sp>
      <p:sp>
        <p:nvSpPr>
          <p:cNvPr id="11" name="Enakokraki trikotnik 21"/>
          <p:cNvSpPr/>
          <p:nvPr/>
        </p:nvSpPr>
        <p:spPr>
          <a:xfrm rot="5400000">
            <a:off x="1897656" y="3780830"/>
            <a:ext cx="864097" cy="144463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400"/>
          </a:p>
        </p:txBody>
      </p:sp>
      <p:sp>
        <p:nvSpPr>
          <p:cNvPr id="12" name="Rectangle 26"/>
          <p:cNvSpPr/>
          <p:nvPr/>
        </p:nvSpPr>
        <p:spPr>
          <a:xfrm>
            <a:off x="2520999" y="3421013"/>
            <a:ext cx="6102547" cy="8640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2000" tIns="0" rIns="0" bIns="0" anchor="ctr"/>
          <a:lstStyle/>
          <a:p>
            <a:pPr eaLnBrk="1" hangingPunct="1">
              <a:defRPr/>
            </a:pPr>
            <a:endParaRPr lang="sl-SI" sz="1200" dirty="0" smtClean="0"/>
          </a:p>
          <a:p>
            <a:pPr eaLnBrk="1" hangingPunct="1">
              <a:defRPr/>
            </a:pPr>
            <a:r>
              <a:rPr lang="sl-SI" sz="1200" dirty="0"/>
              <a:t>Opredeliti in </a:t>
            </a:r>
            <a:r>
              <a:rPr lang="sl-SI" sz="1200" b="1" dirty="0"/>
              <a:t>razviti inovativne, tehnično in tehnološko napredne rešitve in storitve na regionalnem železniškem omrežju </a:t>
            </a:r>
            <a:r>
              <a:rPr lang="sl-SI" sz="1200" dirty="0"/>
              <a:t>z minimalnimi investicijami v osnovno infrastrukturo ter z </a:t>
            </a:r>
            <a:r>
              <a:rPr lang="sl-SI" sz="1200" b="1" dirty="0"/>
              <a:t>maksimalno dodana vrednostjo </a:t>
            </a:r>
            <a:r>
              <a:rPr lang="sl-SI" sz="1200" dirty="0"/>
              <a:t>naprednih rešitev na regionalnem omrežju</a:t>
            </a:r>
          </a:p>
          <a:p>
            <a:pPr eaLnBrk="1" hangingPunct="1">
              <a:defRPr/>
            </a:pPr>
            <a:endParaRPr lang="en-US" sz="1200" dirty="0"/>
          </a:p>
        </p:txBody>
      </p:sp>
      <p:sp>
        <p:nvSpPr>
          <p:cNvPr id="13" name="Rectangle 26"/>
          <p:cNvSpPr/>
          <p:nvPr/>
        </p:nvSpPr>
        <p:spPr>
          <a:xfrm>
            <a:off x="533424" y="2204864"/>
            <a:ext cx="1604963" cy="10001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sl-SI" b="1" dirty="0"/>
              <a:t>IDEJA</a:t>
            </a:r>
          </a:p>
        </p:txBody>
      </p:sp>
      <p:sp>
        <p:nvSpPr>
          <p:cNvPr id="14" name="Enakokraki trikotnik 21"/>
          <p:cNvSpPr/>
          <p:nvPr/>
        </p:nvSpPr>
        <p:spPr>
          <a:xfrm rot="5400000">
            <a:off x="1820091" y="2632696"/>
            <a:ext cx="1000127" cy="144463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400"/>
          </a:p>
        </p:txBody>
      </p:sp>
      <p:sp>
        <p:nvSpPr>
          <p:cNvPr id="15" name="Rectangle 26"/>
          <p:cNvSpPr/>
          <p:nvPr/>
        </p:nvSpPr>
        <p:spPr>
          <a:xfrm>
            <a:off x="2511450" y="2204864"/>
            <a:ext cx="6102546" cy="10001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2000" tIns="0" rIns="0" bIns="0" anchor="ctr"/>
          <a:lstStyle/>
          <a:p>
            <a:pPr eaLnBrk="1" hangingPunct="1">
              <a:defRPr/>
            </a:pPr>
            <a:r>
              <a:rPr lang="sl-SI" sz="1600" b="1" dirty="0"/>
              <a:t>Revitalizacija regionalnega železniškega omrežja in transportnih storitev</a:t>
            </a:r>
          </a:p>
        </p:txBody>
      </p:sp>
      <p:pic>
        <p:nvPicPr>
          <p:cNvPr id="13330" name="Picture 18" descr="C:\Users\blaz.jemensek\Desktop\12275_ERTMS-brochure-diagram-2_L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375" y="4767191"/>
            <a:ext cx="2691171" cy="184960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073503"/>
              </p:ext>
            </p:extLst>
          </p:nvPr>
        </p:nvGraphicFramePr>
        <p:xfrm>
          <a:off x="569254" y="1484313"/>
          <a:ext cx="7870825" cy="369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0825"/>
              </a:tblGrid>
              <a:tr h="3698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altLang="sl-SI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603" marB="4560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Down Arrow 1"/>
          <p:cNvSpPr/>
          <p:nvPr/>
        </p:nvSpPr>
        <p:spPr>
          <a:xfrm>
            <a:off x="4271169" y="1589584"/>
            <a:ext cx="444500" cy="419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611754"/>
              </p:ext>
            </p:extLst>
          </p:nvPr>
        </p:nvGraphicFramePr>
        <p:xfrm>
          <a:off x="743280" y="1124744"/>
          <a:ext cx="7944777" cy="369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4777"/>
              </a:tblGrid>
              <a:tr h="3698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1" dirty="0" smtClean="0">
                          <a:solidFill>
                            <a:schemeClr val="tx1"/>
                          </a:solidFill>
                        </a:rPr>
                        <a:t>Projektna ideja </a:t>
                      </a:r>
                      <a:r>
                        <a:rPr lang="sl-SI" sz="1800" b="1" dirty="0" err="1" smtClean="0">
                          <a:solidFill>
                            <a:schemeClr val="tx1"/>
                          </a:solidFill>
                        </a:rPr>
                        <a:t>ReVitaRAIL</a:t>
                      </a:r>
                      <a:r>
                        <a:rPr lang="sl-SI" sz="1800" b="1" dirty="0" smtClean="0">
                          <a:solidFill>
                            <a:schemeClr val="tx1"/>
                          </a:solidFill>
                        </a:rPr>
                        <a:t> - i</a:t>
                      </a:r>
                      <a:r>
                        <a:rPr lang="sl-SI" altLang="sl-SI" sz="1800" b="1" dirty="0" smtClean="0">
                          <a:solidFill>
                            <a:schemeClr val="tx1"/>
                          </a:solidFill>
                        </a:rPr>
                        <a:t>zziv na področju železniškega prometa</a:t>
                      </a:r>
                      <a:endParaRPr lang="sl-SI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603" marB="4560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465" y="4482297"/>
            <a:ext cx="1850602" cy="252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9149"/>
            <a:ext cx="3168352" cy="178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6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grada številke diapozitiva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06C0ED-F476-4556-ABA3-D7D2F3C02D06}" type="slidenum">
              <a:rPr lang="en-US" altLang="sl-SI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sl-SI" smtClean="0">
              <a:solidFill>
                <a:srgbClr val="898989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/>
          </a:p>
        </p:txBody>
      </p:sp>
      <p:pic>
        <p:nvPicPr>
          <p:cNvPr id="9220" name="Picture 1" descr="cid:_4_0A0D05600A0B54FC0042F540C1257A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404791"/>
            <a:ext cx="2686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Rectangle 10"/>
          <p:cNvSpPr>
            <a:spLocks noChangeArrowheads="1"/>
          </p:cNvSpPr>
          <p:nvPr/>
        </p:nvSpPr>
        <p:spPr bwMode="auto">
          <a:xfrm>
            <a:off x="691505" y="3459074"/>
            <a:ext cx="53562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sl-SI" altLang="sl-SI" sz="1400" dirty="0" smtClean="0">
                <a:solidFill>
                  <a:srgbClr val="004080"/>
                </a:solidFill>
                <a:latin typeface="+mj-lt"/>
                <a:cs typeface="Times New Roman" pitchFamily="18" charset="0"/>
              </a:rPr>
              <a:t>Dr. Peter Verlič</a:t>
            </a:r>
          </a:p>
          <a:p>
            <a:pPr>
              <a:defRPr/>
            </a:pPr>
            <a:r>
              <a:rPr lang="sl-SI" altLang="sl-SI" sz="1400" dirty="0" smtClean="0">
                <a:solidFill>
                  <a:srgbClr val="004080"/>
                </a:solidFill>
                <a:latin typeface="+mj-lt"/>
                <a:cs typeface="Times New Roman" pitchFamily="18" charset="0"/>
              </a:rPr>
              <a:t>Prometni institut Ljubljana d.o.o.</a:t>
            </a:r>
            <a:r>
              <a:rPr lang="sl-SI" altLang="sl-SI" sz="1400" dirty="0" smtClean="0">
                <a:solidFill>
                  <a:srgbClr val="1F497D"/>
                </a:solidFill>
                <a:latin typeface="+mj-lt"/>
                <a:cs typeface="Times New Roman" pitchFamily="18" charset="0"/>
              </a:rPr>
              <a:t> </a:t>
            </a:r>
            <a:br>
              <a:rPr lang="sl-SI" altLang="sl-SI" sz="1400" dirty="0" smtClean="0">
                <a:solidFill>
                  <a:srgbClr val="1F497D"/>
                </a:solidFill>
                <a:latin typeface="+mj-lt"/>
                <a:cs typeface="Times New Roman" pitchFamily="18" charset="0"/>
              </a:rPr>
            </a:br>
            <a:r>
              <a:rPr lang="sl-SI" altLang="sl-SI" sz="1400" dirty="0" smtClean="0">
                <a:solidFill>
                  <a:srgbClr val="004080"/>
                </a:solidFill>
                <a:latin typeface="+mj-lt"/>
                <a:cs typeface="Times New Roman" pitchFamily="18" charset="0"/>
              </a:rPr>
              <a:t>Kolodvorska 11, SI-1000 Ljubljana</a:t>
            </a:r>
            <a:r>
              <a:rPr lang="sl-SI" altLang="sl-SI" sz="1400" dirty="0" smtClean="0">
                <a:solidFill>
                  <a:srgbClr val="1F497D"/>
                </a:solidFill>
                <a:latin typeface="+mj-lt"/>
                <a:cs typeface="Times New Roman" pitchFamily="18" charset="0"/>
              </a:rPr>
              <a:t> </a:t>
            </a:r>
            <a:br>
              <a:rPr lang="sl-SI" altLang="sl-SI" sz="1400" dirty="0" smtClean="0">
                <a:solidFill>
                  <a:srgbClr val="1F497D"/>
                </a:solidFill>
                <a:latin typeface="+mj-lt"/>
                <a:cs typeface="Times New Roman" pitchFamily="18" charset="0"/>
              </a:rPr>
            </a:br>
            <a:r>
              <a:rPr lang="sl-SI" altLang="sl-SI" sz="1400" dirty="0" smtClean="0">
                <a:solidFill>
                  <a:srgbClr val="004080"/>
                </a:solidFill>
                <a:latin typeface="+mj-lt"/>
                <a:cs typeface="Times New Roman" pitchFamily="18" charset="0"/>
              </a:rPr>
              <a:t>Tel.: +38612914623, +38612914626</a:t>
            </a:r>
            <a:r>
              <a:rPr lang="sl-SI" altLang="sl-SI" sz="1400" dirty="0" smtClean="0">
                <a:solidFill>
                  <a:srgbClr val="1F497D"/>
                </a:solidFill>
                <a:latin typeface="+mj-lt"/>
                <a:cs typeface="Times New Roman" pitchFamily="18" charset="0"/>
              </a:rPr>
              <a:t> </a:t>
            </a:r>
            <a:br>
              <a:rPr lang="sl-SI" altLang="sl-SI" sz="1400" dirty="0" smtClean="0">
                <a:solidFill>
                  <a:srgbClr val="1F497D"/>
                </a:solidFill>
                <a:latin typeface="+mj-lt"/>
                <a:cs typeface="Times New Roman" pitchFamily="18" charset="0"/>
              </a:rPr>
            </a:br>
            <a:r>
              <a:rPr lang="sl-SI" altLang="sl-SI" sz="1400" dirty="0" err="1" smtClean="0">
                <a:solidFill>
                  <a:srgbClr val="004080"/>
                </a:solidFill>
                <a:latin typeface="+mj-lt"/>
                <a:cs typeface="Times New Roman" pitchFamily="18" charset="0"/>
              </a:rPr>
              <a:t>Fax</a:t>
            </a:r>
            <a:r>
              <a:rPr lang="sl-SI" altLang="sl-SI" sz="1400" dirty="0" smtClean="0">
                <a:solidFill>
                  <a:srgbClr val="004080"/>
                </a:solidFill>
                <a:latin typeface="+mj-lt"/>
                <a:cs typeface="Times New Roman" pitchFamily="18" charset="0"/>
              </a:rPr>
              <a:t>.:+38612319277</a:t>
            </a:r>
            <a:r>
              <a:rPr lang="sl-SI" altLang="sl-SI" sz="1400" dirty="0" smtClean="0">
                <a:solidFill>
                  <a:srgbClr val="1F497D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sl-SI" altLang="sl-SI" sz="1400" dirty="0" err="1" smtClean="0">
                <a:solidFill>
                  <a:srgbClr val="1F497D"/>
                </a:solidFill>
                <a:latin typeface="+mj-lt"/>
                <a:cs typeface="Times New Roman" pitchFamily="18" charset="0"/>
                <a:hlinkClick r:id="rId4"/>
              </a:rPr>
              <a:t>info</a:t>
            </a:r>
            <a:r>
              <a:rPr lang="sl-SI" altLang="sl-SI" sz="1400" dirty="0" smtClean="0">
                <a:solidFill>
                  <a:srgbClr val="1F497D"/>
                </a:solidFill>
                <a:latin typeface="+mj-lt"/>
                <a:cs typeface="Times New Roman" pitchFamily="18" charset="0"/>
                <a:hlinkClick r:id="rId4"/>
              </a:rPr>
              <a:t>@prometni-</a:t>
            </a:r>
            <a:r>
              <a:rPr lang="sl-SI" altLang="sl-SI" sz="1400" dirty="0" err="1" smtClean="0">
                <a:solidFill>
                  <a:srgbClr val="1F497D"/>
                </a:solidFill>
                <a:latin typeface="+mj-lt"/>
                <a:cs typeface="Times New Roman" pitchFamily="18" charset="0"/>
                <a:hlinkClick r:id="rId4"/>
              </a:rPr>
              <a:t>institut.si</a:t>
            </a:r>
            <a:endParaRPr lang="sl-SI" altLang="sl-SI" sz="1400" dirty="0" smtClean="0">
              <a:solidFill>
                <a:srgbClr val="1F497D"/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sl-SI" altLang="sl-SI" sz="1400" dirty="0" err="1" smtClean="0">
                <a:solidFill>
                  <a:srgbClr val="1F497D"/>
                </a:solidFill>
                <a:latin typeface="+mj-lt"/>
                <a:cs typeface="Times New Roman" pitchFamily="18" charset="0"/>
                <a:hlinkClick r:id="rId5"/>
              </a:rPr>
              <a:t>peter.verlic@prometni</a:t>
            </a:r>
            <a:r>
              <a:rPr lang="sl-SI" altLang="sl-SI" sz="1400" dirty="0" smtClean="0">
                <a:solidFill>
                  <a:srgbClr val="1F497D"/>
                </a:solidFill>
                <a:latin typeface="+mj-lt"/>
                <a:cs typeface="Times New Roman" pitchFamily="18" charset="0"/>
                <a:hlinkClick r:id="rId5"/>
              </a:rPr>
              <a:t>-</a:t>
            </a:r>
            <a:r>
              <a:rPr lang="sl-SI" altLang="sl-SI" sz="1400" dirty="0" err="1" smtClean="0">
                <a:solidFill>
                  <a:srgbClr val="1F497D"/>
                </a:solidFill>
                <a:latin typeface="+mj-lt"/>
                <a:cs typeface="Times New Roman" pitchFamily="18" charset="0"/>
                <a:hlinkClick r:id="rId5"/>
              </a:rPr>
              <a:t>institut.si</a:t>
            </a:r>
            <a:endParaRPr lang="sl-SI" altLang="sl-SI" sz="1400" dirty="0" smtClean="0">
              <a:solidFill>
                <a:srgbClr val="1F497D"/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sl-SI" altLang="sl-SI" sz="1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  <a:hlinkClick r:id="rId6"/>
              </a:rPr>
              <a:t>www.prometni</a:t>
            </a:r>
            <a:r>
              <a:rPr lang="sl-SI" altLang="sl-SI" sz="1400" dirty="0" smtClean="0">
                <a:solidFill>
                  <a:srgbClr val="0000FF"/>
                </a:solidFill>
                <a:latin typeface="+mj-lt"/>
                <a:cs typeface="Times New Roman" pitchFamily="18" charset="0"/>
                <a:hlinkClick r:id="rId6"/>
              </a:rPr>
              <a:t>-</a:t>
            </a:r>
            <a:r>
              <a:rPr lang="sl-SI" altLang="sl-SI" sz="1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  <a:hlinkClick r:id="rId6"/>
              </a:rPr>
              <a:t>institut.si</a:t>
            </a:r>
            <a:endParaRPr lang="sl-SI" altLang="sl-SI" sz="14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8595" y="1755366"/>
            <a:ext cx="629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Hvala za pozornost.</a:t>
            </a:r>
            <a:endParaRPr lang="sl-SI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64021"/>
            <a:ext cx="3846250" cy="220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45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9580" y="336026"/>
            <a:ext cx="8229600" cy="397216"/>
          </a:xfrm>
        </p:spPr>
        <p:txBody>
          <a:bodyPr>
            <a:normAutofit/>
          </a:bodyPr>
          <a:lstStyle/>
          <a:p>
            <a:r>
              <a:rPr lang="sl-SI" sz="1400" dirty="0" smtClean="0"/>
              <a:t>Strateški cilji  skupine SŽ</a:t>
            </a:r>
            <a:endParaRPr lang="sl-SI" sz="140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BC2E43-A839-4881-9982-C9E0D8DF7318}" type="slidenum">
              <a:rPr lang="sl-SI" smtClean="0"/>
              <a:pPr>
                <a:defRPr/>
              </a:pPr>
              <a:t>3</a:t>
            </a:fld>
            <a:endParaRPr lang="sl-SI" dirty="0"/>
          </a:p>
        </p:txBody>
      </p:sp>
      <p:graphicFrame>
        <p:nvGraphicFramePr>
          <p:cNvPr id="8" name="Ograda vsebin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534728"/>
              </p:ext>
            </p:extLst>
          </p:nvPr>
        </p:nvGraphicFramePr>
        <p:xfrm>
          <a:off x="457200" y="1241425"/>
          <a:ext cx="8229600" cy="488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" descr="cid:_4_0A0D05600A0B54FC0042F540C1257A9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404791"/>
            <a:ext cx="2686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99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C2E43-A839-4881-9982-C9E0D8DF7318}" type="slidenum">
              <a:rPr lang="sl-SI" smtClean="0"/>
              <a:pPr/>
              <a:t>4</a:t>
            </a:fld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l-SI" dirty="0" smtClean="0"/>
              <a:t>Ključni stebri strategije skupine SŽ</a:t>
            </a:r>
            <a:endParaRPr lang="sl-SI" dirty="0"/>
          </a:p>
        </p:txBody>
      </p:sp>
      <p:sp>
        <p:nvSpPr>
          <p:cNvPr id="18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67080" y="2489801"/>
            <a:ext cx="508000" cy="1209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rot="10800000" vert="eaVert" lIns="0" rIns="0" bIns="44450" anchor="ctr"/>
          <a:lstStyle/>
          <a:p>
            <a:pPr algn="ctr" eaLnBrk="0" hangingPunct="0">
              <a:lnSpc>
                <a:spcPct val="90000"/>
              </a:lnSpc>
            </a:pPr>
            <a:r>
              <a:rPr lang="sl-SI" sz="900" b="1" dirty="0" smtClean="0"/>
              <a:t>SŽ-TOVORNI</a:t>
            </a:r>
            <a:endParaRPr lang="en-US" sz="900" b="1" dirty="0"/>
          </a:p>
        </p:txBody>
      </p:sp>
      <p:sp>
        <p:nvSpPr>
          <p:cNvPr id="19" name="Rectangle 1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58647" y="2489802"/>
            <a:ext cx="508000" cy="12096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rot="10800000" vert="eaVert" lIns="0" rIns="0" bIns="44450" anchor="ctr"/>
          <a:lstStyle/>
          <a:p>
            <a:pPr algn="ctr" eaLnBrk="0" hangingPunct="0">
              <a:lnSpc>
                <a:spcPct val="90000"/>
              </a:lnSpc>
            </a:pPr>
            <a:r>
              <a:rPr lang="sl-SI" sz="900" b="1" dirty="0" smtClean="0"/>
              <a:t>UPRAVLJANJE</a:t>
            </a:r>
            <a:r>
              <a:rPr lang="sl-SI" sz="1200" b="1" dirty="0" smtClean="0"/>
              <a:t> </a:t>
            </a:r>
            <a:r>
              <a:rPr lang="sl-SI" sz="900" b="1" dirty="0" smtClean="0"/>
              <a:t>INFRASTRUKTURE</a:t>
            </a:r>
            <a:endParaRPr lang="en-US" sz="900" b="1" dirty="0"/>
          </a:p>
        </p:txBody>
      </p:sp>
      <p:sp>
        <p:nvSpPr>
          <p:cNvPr id="20" name="Rectangle 1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56250" y="2498429"/>
            <a:ext cx="508000" cy="12096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rot="10800000" vert="eaVert" lIns="0" rIns="0" bIns="44450" anchor="ctr"/>
          <a:lstStyle/>
          <a:p>
            <a:pPr algn="ctr" eaLnBrk="0" hangingPunct="0">
              <a:lnSpc>
                <a:spcPct val="90000"/>
              </a:lnSpc>
            </a:pPr>
            <a:r>
              <a:rPr lang="sl-SI" sz="900" b="1" dirty="0" smtClean="0"/>
              <a:t>GRADBENIŠTVO</a:t>
            </a:r>
            <a:endParaRPr lang="en-US" sz="900" b="1" dirty="0"/>
          </a:p>
        </p:txBody>
      </p:sp>
      <p:sp>
        <p:nvSpPr>
          <p:cNvPr id="21" name="AutoShap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42536" y="1651121"/>
            <a:ext cx="5779699" cy="747021"/>
          </a:xfrm>
          <a:prstGeom prst="triangle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144000" anchor="ctr" anchorCtr="0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buClrTx/>
            </a:pPr>
            <a:r>
              <a:rPr lang="sl-SI" sz="1200" b="1" i="0" dirty="0" smtClean="0"/>
              <a:t>Skupina SŽ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  <a:buClrTx/>
            </a:pPr>
            <a:r>
              <a:rPr lang="sl-SI" sz="1200" b="1" i="0" dirty="0" smtClean="0"/>
              <a:t> </a:t>
            </a:r>
            <a:endParaRPr lang="en-US" sz="1200" b="1" i="0" dirty="0"/>
          </a:p>
        </p:txBody>
      </p:sp>
      <p:sp>
        <p:nvSpPr>
          <p:cNvPr id="22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09031" y="2406354"/>
            <a:ext cx="641350" cy="920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buClrTx/>
            </a:pPr>
            <a:endParaRPr lang="en-US" b="1" i="0" dirty="0"/>
          </a:p>
        </p:txBody>
      </p:sp>
      <p:sp>
        <p:nvSpPr>
          <p:cNvPr id="23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84139" y="2397727"/>
            <a:ext cx="639762" cy="920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buClrTx/>
            </a:pPr>
            <a:endParaRPr lang="en-US" b="1" i="0" dirty="0"/>
          </a:p>
        </p:txBody>
      </p:sp>
      <p:sp>
        <p:nvSpPr>
          <p:cNvPr id="24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98201" y="2406354"/>
            <a:ext cx="641350" cy="920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buClrTx/>
            </a:pPr>
            <a:endParaRPr lang="en-US" b="1" i="0" dirty="0"/>
          </a:p>
        </p:txBody>
      </p:sp>
      <p:sp>
        <p:nvSpPr>
          <p:cNvPr id="28" name="Rectangle 2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1620" y="4500921"/>
            <a:ext cx="1311214" cy="1291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r>
              <a:rPr lang="sl-SI" sz="900" b="1" dirty="0" smtClean="0"/>
              <a:t>Prevoz blaga</a:t>
            </a:r>
          </a:p>
          <a:p>
            <a:pPr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endParaRPr lang="sl-SI" sz="900" b="1" dirty="0" smtClean="0"/>
          </a:p>
          <a:p>
            <a:pPr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r>
              <a:rPr lang="sl-SI" sz="900" b="1" dirty="0" smtClean="0"/>
              <a:t>Logistika</a:t>
            </a:r>
          </a:p>
          <a:p>
            <a:pPr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endParaRPr lang="sl-SI" sz="900" b="1" dirty="0" smtClean="0"/>
          </a:p>
          <a:p>
            <a:pPr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r>
              <a:rPr lang="sl-SI" sz="900" b="1" dirty="0" smtClean="0"/>
              <a:t>Terminali</a:t>
            </a:r>
            <a:endParaRPr lang="en-US" sz="900" b="1" dirty="0"/>
          </a:p>
        </p:txBody>
      </p:sp>
      <p:sp>
        <p:nvSpPr>
          <p:cNvPr id="29" name="Freeform 24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3617956" y="3898162"/>
            <a:ext cx="1992313" cy="522286"/>
          </a:xfrm>
          <a:custGeom>
            <a:avLst/>
            <a:gdLst>
              <a:gd name="T0" fmla="*/ 1425575 w 1255"/>
              <a:gd name="T1" fmla="*/ 0 h 326"/>
              <a:gd name="T2" fmla="*/ 0 w 1255"/>
              <a:gd name="T3" fmla="*/ 512763 h 326"/>
              <a:gd name="T4" fmla="*/ 1992313 w 1255"/>
              <a:gd name="T5" fmla="*/ 517525 h 326"/>
              <a:gd name="T6" fmla="*/ 1933576 w 1255"/>
              <a:gd name="T7" fmla="*/ 0 h 326"/>
              <a:gd name="T8" fmla="*/ 0 60000 65536"/>
              <a:gd name="T9" fmla="*/ 0 60000 65536"/>
              <a:gd name="T10" fmla="*/ 0 60000 65536"/>
              <a:gd name="T11" fmla="*/ 0 60000 65536"/>
              <a:gd name="T12" fmla="*/ 0 w 1255"/>
              <a:gd name="T13" fmla="*/ 0 h 326"/>
              <a:gd name="T14" fmla="*/ 1255 w 1255"/>
              <a:gd name="T15" fmla="*/ 326 h 326"/>
              <a:gd name="connsiteX0" fmla="*/ 3689 w 10000"/>
              <a:gd name="connsiteY0" fmla="*/ 0 h 10092"/>
              <a:gd name="connsiteX1" fmla="*/ 0 w 10000"/>
              <a:gd name="connsiteY1" fmla="*/ 10000 h 10092"/>
              <a:gd name="connsiteX2" fmla="*/ 10000 w 10000"/>
              <a:gd name="connsiteY2" fmla="*/ 10092 h 10092"/>
              <a:gd name="connsiteX3" fmla="*/ 9705 w 10000"/>
              <a:gd name="connsiteY3" fmla="*/ 92 h 10092"/>
              <a:gd name="connsiteX0" fmla="*/ 3689 w 10000"/>
              <a:gd name="connsiteY0" fmla="*/ 276 h 10368"/>
              <a:gd name="connsiteX1" fmla="*/ 0 w 10000"/>
              <a:gd name="connsiteY1" fmla="*/ 10276 h 10368"/>
              <a:gd name="connsiteX2" fmla="*/ 10000 w 10000"/>
              <a:gd name="connsiteY2" fmla="*/ 10368 h 10368"/>
              <a:gd name="connsiteX3" fmla="*/ 6287 w 10000"/>
              <a:gd name="connsiteY3" fmla="*/ 0 h 10368"/>
              <a:gd name="connsiteX0" fmla="*/ 3689 w 10000"/>
              <a:gd name="connsiteY0" fmla="*/ 276 h 10368"/>
              <a:gd name="connsiteX1" fmla="*/ 0 w 10000"/>
              <a:gd name="connsiteY1" fmla="*/ 10276 h 10368"/>
              <a:gd name="connsiteX2" fmla="*/ 10000 w 10000"/>
              <a:gd name="connsiteY2" fmla="*/ 10368 h 10368"/>
              <a:gd name="connsiteX3" fmla="*/ 6287 w 10000"/>
              <a:gd name="connsiteY3" fmla="*/ 0 h 10368"/>
              <a:gd name="connsiteX0" fmla="*/ 3689 w 10000"/>
              <a:gd name="connsiteY0" fmla="*/ 276 h 10368"/>
              <a:gd name="connsiteX1" fmla="*/ 0 w 10000"/>
              <a:gd name="connsiteY1" fmla="*/ 10276 h 10368"/>
              <a:gd name="connsiteX2" fmla="*/ 10000 w 10000"/>
              <a:gd name="connsiteY2" fmla="*/ 10368 h 10368"/>
              <a:gd name="connsiteX3" fmla="*/ 6287 w 10000"/>
              <a:gd name="connsiteY3" fmla="*/ 0 h 10368"/>
              <a:gd name="connsiteX0" fmla="*/ 3689 w 10000"/>
              <a:gd name="connsiteY0" fmla="*/ 0 h 10092"/>
              <a:gd name="connsiteX1" fmla="*/ 0 w 10000"/>
              <a:gd name="connsiteY1" fmla="*/ 10000 h 10092"/>
              <a:gd name="connsiteX2" fmla="*/ 10000 w 10000"/>
              <a:gd name="connsiteY2" fmla="*/ 10092 h 10092"/>
              <a:gd name="connsiteX3" fmla="*/ 6263 w 10000"/>
              <a:gd name="connsiteY3" fmla="*/ 0 h 10092"/>
              <a:gd name="connsiteX0" fmla="*/ 3689 w 10000"/>
              <a:gd name="connsiteY0" fmla="*/ 0 h 10092"/>
              <a:gd name="connsiteX1" fmla="*/ 0 w 10000"/>
              <a:gd name="connsiteY1" fmla="*/ 10000 h 10092"/>
              <a:gd name="connsiteX2" fmla="*/ 10000 w 10000"/>
              <a:gd name="connsiteY2" fmla="*/ 10092 h 10092"/>
              <a:gd name="connsiteX3" fmla="*/ 6263 w 10000"/>
              <a:gd name="connsiteY3" fmla="*/ 0 h 1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92">
                <a:moveTo>
                  <a:pt x="3689" y="0"/>
                </a:moveTo>
                <a:lnTo>
                  <a:pt x="0" y="10000"/>
                </a:lnTo>
                <a:lnTo>
                  <a:pt x="10000" y="10092"/>
                </a:lnTo>
                <a:cubicBezTo>
                  <a:pt x="9185" y="7771"/>
                  <a:pt x="6194" y="204"/>
                  <a:pt x="6263" y="0"/>
                </a:cubicBezTo>
              </a:path>
            </a:pathLst>
          </a:custGeom>
          <a:solidFill>
            <a:schemeClr val="bg2">
              <a:alpha val="50195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31" name="Rectangle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791779" y="3700317"/>
            <a:ext cx="641350" cy="920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buClrTx/>
            </a:pPr>
            <a:endParaRPr lang="en-US" b="1" i="0" dirty="0"/>
          </a:p>
        </p:txBody>
      </p:sp>
      <p:sp>
        <p:nvSpPr>
          <p:cNvPr id="32" name="Rectangle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41935" y="2406354"/>
            <a:ext cx="639762" cy="920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buClrTx/>
            </a:pPr>
            <a:endParaRPr lang="en-US" b="1" i="0" dirty="0"/>
          </a:p>
        </p:txBody>
      </p:sp>
      <p:sp>
        <p:nvSpPr>
          <p:cNvPr id="33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25069" y="2501660"/>
            <a:ext cx="508000" cy="11891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rot="10800000" vert="eaVert" lIns="0" rIns="0" bIns="44450" anchor="ctr"/>
          <a:lstStyle/>
          <a:p>
            <a:pPr algn="ctr" eaLnBrk="0" hangingPunct="0">
              <a:lnSpc>
                <a:spcPct val="90000"/>
              </a:lnSpc>
            </a:pPr>
            <a:r>
              <a:rPr lang="sl-SI" sz="900" b="1" dirty="0" smtClean="0"/>
              <a:t>SŽ-POTNIKI</a:t>
            </a:r>
            <a:endParaRPr lang="en-US" sz="900" b="1" dirty="0"/>
          </a:p>
        </p:txBody>
      </p:sp>
      <p:sp>
        <p:nvSpPr>
          <p:cNvPr id="34" name="Rectangle 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051235" y="3683064"/>
            <a:ext cx="641350" cy="920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buClrTx/>
            </a:pPr>
            <a:endParaRPr lang="en-US" b="1" i="0" dirty="0"/>
          </a:p>
        </p:txBody>
      </p:sp>
      <p:sp>
        <p:nvSpPr>
          <p:cNvPr id="35" name="Rectangle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293438" y="3700316"/>
            <a:ext cx="641350" cy="920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buClrTx/>
            </a:pPr>
            <a:endParaRPr lang="en-US" b="1" i="0" dirty="0"/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92509" y="3708942"/>
            <a:ext cx="641350" cy="920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buClrTx/>
            </a:pPr>
            <a:endParaRPr lang="en-US" b="1" i="0" dirty="0"/>
          </a:p>
        </p:txBody>
      </p:sp>
      <p:sp>
        <p:nvSpPr>
          <p:cNvPr id="37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92164" y="2406354"/>
            <a:ext cx="641350" cy="920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buClrTx/>
            </a:pPr>
            <a:endParaRPr lang="en-US" b="1" i="0" dirty="0"/>
          </a:p>
        </p:txBody>
      </p:sp>
      <p:sp>
        <p:nvSpPr>
          <p:cNvPr id="38" name="Rectangle 1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67465" y="2498429"/>
            <a:ext cx="508000" cy="12096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rot="10800000" vert="eaVert" lIns="0" rIns="0" bIns="44450" anchor="ctr"/>
          <a:lstStyle/>
          <a:p>
            <a:pPr algn="ctr" eaLnBrk="0" hangingPunct="0">
              <a:lnSpc>
                <a:spcPct val="90000"/>
              </a:lnSpc>
            </a:pPr>
            <a:r>
              <a:rPr lang="sl-SI" sz="900" b="1" dirty="0" smtClean="0"/>
              <a:t>PODPORNE</a:t>
            </a:r>
            <a:r>
              <a:rPr lang="sl-SI" sz="900" b="1" dirty="0" smtClean="0">
                <a:solidFill>
                  <a:srgbClr val="FFFFFF"/>
                </a:solidFill>
              </a:rPr>
              <a:t> </a:t>
            </a:r>
            <a:r>
              <a:rPr lang="sl-SI" sz="900" b="1" dirty="0" smtClean="0"/>
              <a:t>DEJAVNOSTI</a:t>
            </a:r>
            <a:endParaRPr lang="en-US" sz="900" b="1" dirty="0"/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820977" y="3708942"/>
            <a:ext cx="641350" cy="920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buClrTx/>
            </a:pPr>
            <a:endParaRPr lang="en-US" b="1" i="0" dirty="0"/>
          </a:p>
        </p:txBody>
      </p:sp>
      <p:sp>
        <p:nvSpPr>
          <p:cNvPr id="47" name="Rectangle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109349" y="4488283"/>
            <a:ext cx="1388852" cy="13170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r>
              <a:rPr lang="sl-SI" sz="900" b="1" dirty="0" smtClean="0"/>
              <a:t>Upravljanje infrastrukture</a:t>
            </a:r>
          </a:p>
          <a:p>
            <a:pPr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endParaRPr lang="sl-SI" sz="900" b="1" dirty="0" smtClean="0"/>
          </a:p>
          <a:p>
            <a:pPr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r>
              <a:rPr lang="sl-SI" sz="900" b="1" dirty="0" smtClean="0"/>
              <a:t>Vzdrževanje infrastrukture</a:t>
            </a:r>
          </a:p>
          <a:p>
            <a:pPr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endParaRPr lang="sl-SI" sz="900" b="1" dirty="0" smtClean="0"/>
          </a:p>
          <a:p>
            <a:pPr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r>
              <a:rPr lang="sl-SI" sz="900" b="1" dirty="0" smtClean="0"/>
              <a:t>Vodenje železniškega prometa</a:t>
            </a:r>
            <a:endParaRPr lang="en-US" sz="900" b="1" dirty="0"/>
          </a:p>
        </p:txBody>
      </p:sp>
      <p:sp>
        <p:nvSpPr>
          <p:cNvPr id="48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126551" y="4465526"/>
            <a:ext cx="1388852" cy="13363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r>
              <a:rPr lang="sl-SI" sz="900" b="1" dirty="0" smtClean="0"/>
              <a:t>Inženiring</a:t>
            </a:r>
          </a:p>
          <a:p>
            <a:pPr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endParaRPr lang="sl-SI" sz="900" b="1" dirty="0" smtClean="0"/>
          </a:p>
          <a:p>
            <a:pPr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r>
              <a:rPr lang="sl-SI" sz="900" b="1" dirty="0" smtClean="0"/>
              <a:t>Obnove</a:t>
            </a:r>
          </a:p>
          <a:p>
            <a:pPr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endParaRPr lang="sl-SI" sz="900" b="1" dirty="0" smtClean="0"/>
          </a:p>
          <a:p>
            <a:pPr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r>
              <a:rPr lang="sl-SI" sz="900" b="1" dirty="0" smtClean="0"/>
              <a:t>Novogradnje</a:t>
            </a:r>
            <a:endParaRPr lang="en-US" sz="900" b="1" dirty="0"/>
          </a:p>
        </p:txBody>
      </p:sp>
      <p:sp>
        <p:nvSpPr>
          <p:cNvPr id="49" name="Rectangle 2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668344" y="4483354"/>
            <a:ext cx="1388852" cy="14027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r>
              <a:rPr lang="sl-SI" sz="900" b="1" dirty="0" smtClean="0"/>
              <a:t>Vzdrževanje voznih sredstev</a:t>
            </a:r>
          </a:p>
          <a:p>
            <a:pPr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endParaRPr lang="sl-SI" sz="800" b="1" dirty="0" smtClean="0"/>
          </a:p>
          <a:p>
            <a:pPr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r>
              <a:rPr lang="sl-SI" sz="900" b="1" dirty="0" smtClean="0"/>
              <a:t>Vleka in TVD</a:t>
            </a:r>
          </a:p>
          <a:p>
            <a:pPr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endParaRPr lang="sl-SI" sz="800" b="1" dirty="0" smtClean="0"/>
          </a:p>
          <a:p>
            <a:pPr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r>
              <a:rPr lang="sl-SI" sz="900" b="1" dirty="0" smtClean="0"/>
              <a:t>Ostale podporne dejavnosti </a:t>
            </a:r>
          </a:p>
          <a:p>
            <a:pPr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endParaRPr lang="sl-SI" sz="800" b="1" dirty="0" smtClean="0"/>
          </a:p>
          <a:p>
            <a:pPr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r>
              <a:rPr lang="sl-SI" sz="900" b="1" dirty="0" smtClean="0"/>
              <a:t>Druge tržne dejavnosti</a:t>
            </a:r>
            <a:endParaRPr lang="en-US" sz="900" b="1" dirty="0"/>
          </a:p>
        </p:txBody>
      </p:sp>
      <p:sp>
        <p:nvSpPr>
          <p:cNvPr id="50" name="Rectangle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026593" y="4483354"/>
            <a:ext cx="1242204" cy="12963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r>
              <a:rPr lang="sl-SI" sz="900" b="1" dirty="0" smtClean="0"/>
              <a:t>Železniški potniški prevoz</a:t>
            </a:r>
          </a:p>
          <a:p>
            <a:pPr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endParaRPr lang="sl-SI" sz="900" b="1" dirty="0" smtClean="0"/>
          </a:p>
          <a:p>
            <a:pPr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r>
              <a:rPr lang="sl-SI" sz="900" b="1" dirty="0" smtClean="0"/>
              <a:t>Avtobusni prevoz</a:t>
            </a:r>
          </a:p>
          <a:p>
            <a:pPr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endParaRPr lang="sl-SI" sz="900" b="1" dirty="0" smtClean="0"/>
          </a:p>
          <a:p>
            <a:pPr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r>
              <a:rPr lang="sl-SI" sz="900" b="1" dirty="0" smtClean="0"/>
              <a:t>Upravljanje postaj in postajališč</a:t>
            </a:r>
            <a:endParaRPr lang="en-US" sz="900" b="1" dirty="0"/>
          </a:p>
        </p:txBody>
      </p:sp>
      <p:sp>
        <p:nvSpPr>
          <p:cNvPr id="56" name="Freeform 21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7255655" y="3880633"/>
            <a:ext cx="1249990" cy="508001"/>
          </a:xfrm>
          <a:custGeom>
            <a:avLst/>
            <a:gdLst>
              <a:gd name="T0" fmla="*/ 524834 w 1971"/>
              <a:gd name="T1" fmla="*/ 6350 h 323"/>
              <a:gd name="T2" fmla="*/ 3336925 w 1971"/>
              <a:gd name="T3" fmla="*/ 512762 h 323"/>
              <a:gd name="T4" fmla="*/ 1342558 w 1971"/>
              <a:gd name="T5" fmla="*/ 512762 h 323"/>
              <a:gd name="T6" fmla="*/ 0 w 1971"/>
              <a:gd name="T7" fmla="*/ 0 h 323"/>
              <a:gd name="T8" fmla="*/ 0 60000 65536"/>
              <a:gd name="T9" fmla="*/ 0 60000 65536"/>
              <a:gd name="T10" fmla="*/ 0 60000 65536"/>
              <a:gd name="T11" fmla="*/ 0 60000 65536"/>
              <a:gd name="T12" fmla="*/ 0 w 1971"/>
              <a:gd name="T13" fmla="*/ 0 h 323"/>
              <a:gd name="T14" fmla="*/ 1971 w 1971"/>
              <a:gd name="T15" fmla="*/ 323 h 3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71" h="323">
                <a:moveTo>
                  <a:pt x="310" y="4"/>
                </a:moveTo>
                <a:lnTo>
                  <a:pt x="1971" y="323"/>
                </a:lnTo>
                <a:lnTo>
                  <a:pt x="793" y="323"/>
                </a:lnTo>
                <a:lnTo>
                  <a:pt x="0" y="0"/>
                </a:lnTo>
              </a:path>
            </a:pathLst>
          </a:custGeom>
          <a:solidFill>
            <a:schemeClr val="tx2">
              <a:lumMod val="60000"/>
              <a:lumOff val="40000"/>
              <a:alpha val="50195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57" name="Freeform 21"/>
          <p:cNvSpPr>
            <a:spLocks/>
          </p:cNvSpPr>
          <p:nvPr>
            <p:custDataLst>
              <p:tags r:id="rId24"/>
            </p:custDataLst>
          </p:nvPr>
        </p:nvSpPr>
        <p:spPr bwMode="auto">
          <a:xfrm flipH="1">
            <a:off x="2346384" y="3830128"/>
            <a:ext cx="1155939" cy="577969"/>
          </a:xfrm>
          <a:custGeom>
            <a:avLst/>
            <a:gdLst>
              <a:gd name="T0" fmla="*/ 524834 w 1971"/>
              <a:gd name="T1" fmla="*/ 6350 h 323"/>
              <a:gd name="T2" fmla="*/ 3336925 w 1971"/>
              <a:gd name="T3" fmla="*/ 512762 h 323"/>
              <a:gd name="T4" fmla="*/ 1342558 w 1971"/>
              <a:gd name="T5" fmla="*/ 512762 h 323"/>
              <a:gd name="T6" fmla="*/ 0 w 1971"/>
              <a:gd name="T7" fmla="*/ 0 h 323"/>
              <a:gd name="T8" fmla="*/ 0 60000 65536"/>
              <a:gd name="T9" fmla="*/ 0 60000 65536"/>
              <a:gd name="T10" fmla="*/ 0 60000 65536"/>
              <a:gd name="T11" fmla="*/ 0 60000 65536"/>
              <a:gd name="T12" fmla="*/ 0 w 1971"/>
              <a:gd name="T13" fmla="*/ 0 h 323"/>
              <a:gd name="T14" fmla="*/ 1971 w 1971"/>
              <a:gd name="T15" fmla="*/ 323 h 3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71" h="323">
                <a:moveTo>
                  <a:pt x="310" y="4"/>
                </a:moveTo>
                <a:lnTo>
                  <a:pt x="1971" y="323"/>
                </a:lnTo>
                <a:lnTo>
                  <a:pt x="793" y="323"/>
                </a:lnTo>
                <a:lnTo>
                  <a:pt x="0" y="0"/>
                </a:lnTo>
              </a:path>
            </a:pathLst>
          </a:custGeom>
          <a:solidFill>
            <a:schemeClr val="tx2">
              <a:lumMod val="60000"/>
              <a:lumOff val="40000"/>
              <a:alpha val="50195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58" name="Freeform 21"/>
          <p:cNvSpPr>
            <a:spLocks/>
          </p:cNvSpPr>
          <p:nvPr>
            <p:custDataLst>
              <p:tags r:id="rId25"/>
            </p:custDataLst>
          </p:nvPr>
        </p:nvSpPr>
        <p:spPr bwMode="auto">
          <a:xfrm flipH="1">
            <a:off x="767747" y="3880633"/>
            <a:ext cx="1431988" cy="510212"/>
          </a:xfrm>
          <a:custGeom>
            <a:avLst/>
            <a:gdLst>
              <a:gd name="T0" fmla="*/ 524834 w 1971"/>
              <a:gd name="T1" fmla="*/ 6350 h 323"/>
              <a:gd name="T2" fmla="*/ 3336925 w 1971"/>
              <a:gd name="T3" fmla="*/ 512762 h 323"/>
              <a:gd name="T4" fmla="*/ 1342558 w 1971"/>
              <a:gd name="T5" fmla="*/ 512762 h 323"/>
              <a:gd name="T6" fmla="*/ 0 w 1971"/>
              <a:gd name="T7" fmla="*/ 0 h 323"/>
              <a:gd name="T8" fmla="*/ 0 60000 65536"/>
              <a:gd name="T9" fmla="*/ 0 60000 65536"/>
              <a:gd name="T10" fmla="*/ 0 60000 65536"/>
              <a:gd name="T11" fmla="*/ 0 60000 65536"/>
              <a:gd name="T12" fmla="*/ 0 w 1971"/>
              <a:gd name="T13" fmla="*/ 0 h 323"/>
              <a:gd name="T14" fmla="*/ 1971 w 1971"/>
              <a:gd name="T15" fmla="*/ 323 h 3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71" h="323">
                <a:moveTo>
                  <a:pt x="310" y="4"/>
                </a:moveTo>
                <a:lnTo>
                  <a:pt x="1971" y="323"/>
                </a:lnTo>
                <a:lnTo>
                  <a:pt x="793" y="323"/>
                </a:lnTo>
                <a:lnTo>
                  <a:pt x="0" y="0"/>
                </a:lnTo>
              </a:path>
            </a:pathLst>
          </a:custGeom>
          <a:solidFill>
            <a:schemeClr val="tx2">
              <a:lumMod val="60000"/>
              <a:lumOff val="40000"/>
              <a:alpha val="50195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60" name="Freeform 21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5590757" y="3872006"/>
            <a:ext cx="1249990" cy="508001"/>
          </a:xfrm>
          <a:custGeom>
            <a:avLst/>
            <a:gdLst>
              <a:gd name="T0" fmla="*/ 524834 w 1971"/>
              <a:gd name="T1" fmla="*/ 6350 h 323"/>
              <a:gd name="T2" fmla="*/ 3336925 w 1971"/>
              <a:gd name="T3" fmla="*/ 512762 h 323"/>
              <a:gd name="T4" fmla="*/ 1342558 w 1971"/>
              <a:gd name="T5" fmla="*/ 512762 h 323"/>
              <a:gd name="T6" fmla="*/ 0 w 1971"/>
              <a:gd name="T7" fmla="*/ 0 h 323"/>
              <a:gd name="T8" fmla="*/ 0 60000 65536"/>
              <a:gd name="T9" fmla="*/ 0 60000 65536"/>
              <a:gd name="T10" fmla="*/ 0 60000 65536"/>
              <a:gd name="T11" fmla="*/ 0 60000 65536"/>
              <a:gd name="T12" fmla="*/ 0 w 1971"/>
              <a:gd name="T13" fmla="*/ 0 h 323"/>
              <a:gd name="T14" fmla="*/ 1971 w 1971"/>
              <a:gd name="T15" fmla="*/ 323 h 3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71" h="323">
                <a:moveTo>
                  <a:pt x="310" y="4"/>
                </a:moveTo>
                <a:lnTo>
                  <a:pt x="1971" y="323"/>
                </a:lnTo>
                <a:lnTo>
                  <a:pt x="793" y="323"/>
                </a:lnTo>
                <a:lnTo>
                  <a:pt x="0" y="0"/>
                </a:lnTo>
              </a:path>
            </a:pathLst>
          </a:custGeom>
          <a:solidFill>
            <a:schemeClr val="tx2">
              <a:lumMod val="60000"/>
              <a:lumOff val="40000"/>
              <a:alpha val="50195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pic>
        <p:nvPicPr>
          <p:cNvPr id="40" name="Picture 1" descr="cid:_4_0A0D05600A0B54FC0042F540C1257A9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404791"/>
            <a:ext cx="2686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49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C2E43-A839-4881-9982-C9E0D8DF7318}" type="slidenum">
              <a:rPr lang="sl-SI" smtClean="0"/>
              <a:pPr/>
              <a:t>5</a:t>
            </a:fld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SŽ Tovorni– Strateški cilji in usmeritve</a:t>
            </a:r>
            <a:endParaRPr lang="sl-SI" dirty="0"/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51575" y="1561180"/>
            <a:ext cx="2555875" cy="8286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b="1" dirty="0" smtClean="0"/>
              <a:t>Povečanje dobičkonosnosti s ciljem zagotavljanja razvoja in rasti</a:t>
            </a:r>
            <a:endParaRPr lang="en-US" sz="1000" b="1" dirty="0"/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3838" y="1561180"/>
            <a:ext cx="2555875" cy="8286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000" b="1" dirty="0" smtClean="0"/>
              <a:t>Povečanje tržnega deleža prevoza blaga na V. in X. koridorju</a:t>
            </a:r>
          </a:p>
        </p:txBody>
      </p:sp>
      <p:sp>
        <p:nvSpPr>
          <p:cNvPr id="10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36913" y="1561180"/>
            <a:ext cx="2555875" cy="8286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b="1" dirty="0" smtClean="0"/>
              <a:t>Povečanje izkoriščenosti proizvodnih sredstev in stroškovne učinkovitosti</a:t>
            </a:r>
            <a:endParaRPr lang="en-US" sz="1000" b="1" dirty="0"/>
          </a:p>
        </p:txBody>
      </p:sp>
      <p:sp>
        <p:nvSpPr>
          <p:cNvPr id="12" name="Oval 19"/>
          <p:cNvSpPr/>
          <p:nvPr>
            <p:custDataLst>
              <p:tags r:id="rId5"/>
            </p:custDataLst>
          </p:nvPr>
        </p:nvSpPr>
        <p:spPr>
          <a:xfrm>
            <a:off x="166688" y="1489742"/>
            <a:ext cx="252412" cy="2524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anchor="ctr"/>
          <a:lstStyle/>
          <a:p>
            <a:pPr algn="ctr" fontAlgn="auto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defRPr/>
            </a:pPr>
            <a:r>
              <a:rPr lang="en-US" sz="1400" b="1" dirty="0" smtClean="0">
                <a:solidFill>
                  <a:schemeClr val="tx1"/>
                </a:solidFill>
                <a:cs typeface="Arial" pitchFamily="34" charset="0"/>
              </a:rPr>
              <a:t>1</a:t>
            </a:r>
            <a:endParaRPr 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14" name="Straight Connector 4"/>
          <p:cNvCxnSpPr/>
          <p:nvPr>
            <p:custDataLst>
              <p:tags r:id="rId6"/>
            </p:custDataLst>
          </p:nvPr>
        </p:nvCxnSpPr>
        <p:spPr bwMode="gray">
          <a:xfrm flipV="1">
            <a:off x="3467100" y="4184538"/>
            <a:ext cx="2190750" cy="142875"/>
          </a:xfrm>
          <a:prstGeom prst="line">
            <a:avLst/>
          </a:prstGeom>
          <a:ln w="25400" cap="rnd">
            <a:solidFill>
              <a:schemeClr val="bg2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65"/>
          <p:cNvSpPr/>
          <p:nvPr>
            <p:custDataLst>
              <p:tags r:id="rId7"/>
            </p:custDataLst>
          </p:nvPr>
        </p:nvSpPr>
        <p:spPr bwMode="auto">
          <a:xfrm>
            <a:off x="5511800" y="5188617"/>
            <a:ext cx="292100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endParaRPr lang="en-US" sz="1000" b="1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17" name="Rectangle 77"/>
          <p:cNvSpPr/>
          <p:nvPr>
            <p:custDataLst>
              <p:tags r:id="rId8"/>
            </p:custDataLst>
          </p:nvPr>
        </p:nvSpPr>
        <p:spPr bwMode="auto">
          <a:xfrm>
            <a:off x="5535613" y="4277392"/>
            <a:ext cx="244475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b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endParaRPr lang="en-US" sz="10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18" name="Rectangle 50"/>
          <p:cNvSpPr/>
          <p:nvPr>
            <p:custDataLst>
              <p:tags r:id="rId9"/>
            </p:custDataLst>
          </p:nvPr>
        </p:nvSpPr>
        <p:spPr bwMode="auto">
          <a:xfrm>
            <a:off x="5197475" y="5188617"/>
            <a:ext cx="292100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pPr>
            <a:endParaRPr lang="en-US" sz="1000" b="1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19" name="Rectangle 71"/>
          <p:cNvSpPr/>
          <p:nvPr>
            <p:custDataLst>
              <p:tags r:id="rId10"/>
            </p:custDataLst>
          </p:nvPr>
        </p:nvSpPr>
        <p:spPr bwMode="auto">
          <a:xfrm>
            <a:off x="5221288" y="4315492"/>
            <a:ext cx="244475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b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endParaRPr lang="en-US" sz="10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20" name="Rectangle 49"/>
          <p:cNvSpPr/>
          <p:nvPr>
            <p:custDataLst>
              <p:tags r:id="rId11"/>
            </p:custDataLst>
          </p:nvPr>
        </p:nvSpPr>
        <p:spPr bwMode="auto">
          <a:xfrm>
            <a:off x="4883150" y="5188617"/>
            <a:ext cx="292100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pPr>
            <a:endParaRPr lang="en-US" sz="10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21" name="Rectangle 70"/>
          <p:cNvSpPr/>
          <p:nvPr>
            <p:custDataLst>
              <p:tags r:id="rId12"/>
            </p:custDataLst>
          </p:nvPr>
        </p:nvSpPr>
        <p:spPr bwMode="auto">
          <a:xfrm>
            <a:off x="4906963" y="4315492"/>
            <a:ext cx="244475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b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endParaRPr lang="en-US" sz="10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22" name="Rectangle 48"/>
          <p:cNvSpPr/>
          <p:nvPr>
            <p:custDataLst>
              <p:tags r:id="rId13"/>
            </p:custDataLst>
          </p:nvPr>
        </p:nvSpPr>
        <p:spPr bwMode="auto">
          <a:xfrm>
            <a:off x="4573588" y="5188617"/>
            <a:ext cx="292100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pPr>
            <a:endParaRPr lang="en-US" sz="10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23" name="Rectangle 69"/>
          <p:cNvSpPr/>
          <p:nvPr>
            <p:custDataLst>
              <p:tags r:id="rId14"/>
            </p:custDataLst>
          </p:nvPr>
        </p:nvSpPr>
        <p:spPr bwMode="auto">
          <a:xfrm>
            <a:off x="4597400" y="4325017"/>
            <a:ext cx="244475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b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endParaRPr lang="en-US" sz="10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24" name="Rectangle 47"/>
          <p:cNvSpPr/>
          <p:nvPr>
            <p:custDataLst>
              <p:tags r:id="rId15"/>
            </p:custDataLst>
          </p:nvPr>
        </p:nvSpPr>
        <p:spPr bwMode="auto">
          <a:xfrm>
            <a:off x="4264025" y="5188617"/>
            <a:ext cx="292100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pPr>
            <a:endParaRPr lang="en-US" sz="10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25" name="Rectangle 68"/>
          <p:cNvSpPr/>
          <p:nvPr>
            <p:custDataLst>
              <p:tags r:id="rId16"/>
            </p:custDataLst>
          </p:nvPr>
        </p:nvSpPr>
        <p:spPr bwMode="auto">
          <a:xfrm>
            <a:off x="4287838" y="4325017"/>
            <a:ext cx="244475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b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endParaRPr lang="en-US" sz="10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26" name="Rectangle 27"/>
          <p:cNvSpPr/>
          <p:nvPr>
            <p:custDataLst>
              <p:tags r:id="rId17"/>
            </p:custDataLst>
          </p:nvPr>
        </p:nvSpPr>
        <p:spPr bwMode="auto">
          <a:xfrm>
            <a:off x="3949700" y="5188617"/>
            <a:ext cx="292100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pPr>
            <a:endParaRPr lang="en-US" sz="10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27" name="Rectangle 67"/>
          <p:cNvSpPr/>
          <p:nvPr>
            <p:custDataLst>
              <p:tags r:id="rId18"/>
            </p:custDataLst>
          </p:nvPr>
        </p:nvSpPr>
        <p:spPr bwMode="auto">
          <a:xfrm>
            <a:off x="3973513" y="4315492"/>
            <a:ext cx="244475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b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endParaRPr lang="en-US" sz="10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28" name="Rectangle 26"/>
          <p:cNvSpPr/>
          <p:nvPr>
            <p:custDataLst>
              <p:tags r:id="rId19"/>
            </p:custDataLst>
          </p:nvPr>
        </p:nvSpPr>
        <p:spPr bwMode="auto">
          <a:xfrm>
            <a:off x="3635375" y="5188617"/>
            <a:ext cx="292100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pPr>
            <a:endParaRPr lang="en-US" sz="10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30" name="Rectangle 25"/>
          <p:cNvSpPr/>
          <p:nvPr>
            <p:custDataLst>
              <p:tags r:id="rId20"/>
            </p:custDataLst>
          </p:nvPr>
        </p:nvSpPr>
        <p:spPr bwMode="auto">
          <a:xfrm>
            <a:off x="3321050" y="5188617"/>
            <a:ext cx="292100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pPr>
            <a:endParaRPr lang="en-US" sz="10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31" name="Rectangle 96"/>
          <p:cNvSpPr/>
          <p:nvPr>
            <p:custDataLst>
              <p:tags r:id="rId21"/>
            </p:custDataLst>
          </p:nvPr>
        </p:nvSpPr>
        <p:spPr bwMode="auto">
          <a:xfrm>
            <a:off x="3344863" y="4420267"/>
            <a:ext cx="244475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b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endParaRPr lang="en-US" sz="10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32" name="Oval 91"/>
          <p:cNvSpPr/>
          <p:nvPr>
            <p:custDataLst>
              <p:tags r:id="rId22"/>
            </p:custDataLst>
          </p:nvPr>
        </p:nvSpPr>
        <p:spPr>
          <a:xfrm>
            <a:off x="3162300" y="1489742"/>
            <a:ext cx="252413" cy="2524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anchor="ctr"/>
          <a:lstStyle/>
          <a:p>
            <a:pPr algn="ctr" fontAlgn="auto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defRPr/>
            </a:pPr>
            <a:r>
              <a:rPr lang="en-US" sz="1400" b="1" dirty="0" smtClean="0">
                <a:solidFill>
                  <a:schemeClr val="tx1"/>
                </a:solidFill>
                <a:cs typeface="Arial" pitchFamily="34" charset="0"/>
              </a:rPr>
              <a:t>2</a:t>
            </a:r>
            <a:endParaRPr 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3" name="Oval 92"/>
          <p:cNvSpPr/>
          <p:nvPr>
            <p:custDataLst>
              <p:tags r:id="rId23"/>
            </p:custDataLst>
          </p:nvPr>
        </p:nvSpPr>
        <p:spPr>
          <a:xfrm>
            <a:off x="6175375" y="1489742"/>
            <a:ext cx="250825" cy="2524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anchor="ctr"/>
          <a:lstStyle/>
          <a:p>
            <a:pPr algn="ctr" fontAlgn="auto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defRPr/>
            </a:pPr>
            <a:r>
              <a:rPr lang="en-US" sz="1400" b="1" dirty="0" smtClean="0">
                <a:solidFill>
                  <a:schemeClr val="tx1"/>
                </a:solidFill>
                <a:cs typeface="Arial" pitchFamily="34" charset="0"/>
              </a:rPr>
              <a:t>3</a:t>
            </a:r>
            <a:endParaRPr 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4" name="Isosceles Triangle 93"/>
          <p:cNvSpPr/>
          <p:nvPr>
            <p:custDataLst>
              <p:tags r:id="rId24"/>
            </p:custDataLst>
          </p:nvPr>
        </p:nvSpPr>
        <p:spPr>
          <a:xfrm rot="5400000">
            <a:off x="2686845" y="1908048"/>
            <a:ext cx="684212" cy="142875"/>
          </a:xfrm>
          <a:prstGeom prst="triangle">
            <a:avLst>
              <a:gd name="adj" fmla="val 50393"/>
            </a:avLst>
          </a:prstGeom>
          <a:solidFill>
            <a:schemeClr val="accent1"/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35" name="Isosceles Triangle 94"/>
          <p:cNvSpPr/>
          <p:nvPr>
            <p:custDataLst>
              <p:tags r:id="rId25"/>
            </p:custDataLst>
          </p:nvPr>
        </p:nvSpPr>
        <p:spPr>
          <a:xfrm rot="5400000">
            <a:off x="5702301" y="1907254"/>
            <a:ext cx="684212" cy="144463"/>
          </a:xfrm>
          <a:prstGeom prst="triangle">
            <a:avLst>
              <a:gd name="adj" fmla="val 50393"/>
            </a:avLst>
          </a:prstGeom>
          <a:solidFill>
            <a:schemeClr val="accent1"/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graphicFrame>
        <p:nvGraphicFramePr>
          <p:cNvPr id="82" name="Object 3"/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1412584987"/>
              </p:ext>
            </p:extLst>
          </p:nvPr>
        </p:nvGraphicFramePr>
        <p:xfrm>
          <a:off x="6149975" y="3836247"/>
          <a:ext cx="2670243" cy="1337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5"/>
          </a:graphicData>
        </a:graphic>
      </p:graphicFrame>
      <p:sp>
        <p:nvSpPr>
          <p:cNvPr id="41" name="Rectangle 154"/>
          <p:cNvSpPr/>
          <p:nvPr>
            <p:custDataLst>
              <p:tags r:id="rId27"/>
            </p:custDataLst>
          </p:nvPr>
        </p:nvSpPr>
        <p:spPr bwMode="auto">
          <a:xfrm>
            <a:off x="8381102" y="5088245"/>
            <a:ext cx="292100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r>
              <a:rPr lang="sl-SI" sz="800" b="1" dirty="0" smtClean="0">
                <a:solidFill>
                  <a:schemeClr val="tx1"/>
                </a:solidFill>
                <a:cs typeface="Arial"/>
              </a:rPr>
              <a:t>2018</a:t>
            </a:r>
            <a:endParaRPr lang="en-US" sz="800" b="1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43" name="Rectangle 153"/>
          <p:cNvSpPr/>
          <p:nvPr>
            <p:custDataLst>
              <p:tags r:id="rId28"/>
            </p:custDataLst>
          </p:nvPr>
        </p:nvSpPr>
        <p:spPr bwMode="auto">
          <a:xfrm>
            <a:off x="7858125" y="5096872"/>
            <a:ext cx="292100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r>
              <a:rPr lang="sl-SI" sz="800" b="1" dirty="0" smtClean="0">
                <a:solidFill>
                  <a:schemeClr val="tx1"/>
                </a:solidFill>
                <a:cs typeface="Arial"/>
                <a:sym typeface="Arial"/>
              </a:rPr>
              <a:t>2013</a:t>
            </a:r>
            <a:endParaRPr lang="en-US" sz="800" b="1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45" name="Rectangle 150"/>
          <p:cNvSpPr/>
          <p:nvPr>
            <p:custDataLst>
              <p:tags r:id="rId29"/>
            </p:custDataLst>
          </p:nvPr>
        </p:nvSpPr>
        <p:spPr bwMode="auto">
          <a:xfrm>
            <a:off x="7347639" y="5122751"/>
            <a:ext cx="292100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fld id="{0BF52609-4455-4BF5-B93D-4CA9F24BF7EB}" type="datetime'''2''''''0''''''1''''''''''''''''''''''''''''''''''''''''2'''">
              <a:rPr lang="en-US" sz="800">
                <a:solidFill>
                  <a:schemeClr val="tx1"/>
                </a:solidFill>
                <a:cs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  <a:defRPr/>
              </a:pPr>
              <a:t>2012</a:t>
            </a:fld>
            <a:endParaRPr lang="en-US" sz="8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46" name="Rectangle 102"/>
          <p:cNvSpPr/>
          <p:nvPr>
            <p:custDataLst>
              <p:tags r:id="rId30"/>
            </p:custDataLst>
          </p:nvPr>
        </p:nvSpPr>
        <p:spPr bwMode="auto">
          <a:xfrm>
            <a:off x="7432256" y="4658483"/>
            <a:ext cx="174625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b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r>
              <a:rPr lang="sl-SI" sz="800" dirty="0" smtClean="0">
                <a:solidFill>
                  <a:schemeClr val="tx1"/>
                </a:solidFill>
                <a:cs typeface="Arial"/>
                <a:sym typeface="Arial"/>
              </a:rPr>
              <a:t>-3,8</a:t>
            </a:r>
            <a:endParaRPr lang="en-US" sz="8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47" name="Rectangle 149"/>
          <p:cNvSpPr/>
          <p:nvPr>
            <p:custDataLst>
              <p:tags r:id="rId31"/>
            </p:custDataLst>
          </p:nvPr>
        </p:nvSpPr>
        <p:spPr bwMode="auto">
          <a:xfrm>
            <a:off x="6854406" y="5114125"/>
            <a:ext cx="292100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fld id="{364BDA3D-C635-42D5-9FC1-61B24581C688}" type="datetime'''2''''''''01''''''1'''''''''''''''''''">
              <a:rPr lang="en-US" sz="800">
                <a:solidFill>
                  <a:schemeClr val="tx1"/>
                </a:solidFill>
                <a:cs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  <a:defRPr/>
              </a:pPr>
              <a:t>2011</a:t>
            </a:fld>
            <a:endParaRPr lang="en-US" sz="8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 useBgFill="1">
        <p:nvSpPr>
          <p:cNvPr id="48" name="Rectangle 101"/>
          <p:cNvSpPr/>
          <p:nvPr>
            <p:custDataLst>
              <p:tags r:id="rId32"/>
            </p:custDataLst>
          </p:nvPr>
        </p:nvSpPr>
        <p:spPr bwMode="auto">
          <a:xfrm>
            <a:off x="6883881" y="4695384"/>
            <a:ext cx="177080" cy="141527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r>
              <a:rPr lang="sl-SI" sz="1000" dirty="0" smtClean="0">
                <a:solidFill>
                  <a:schemeClr val="tx1"/>
                </a:solidFill>
                <a:cs typeface="Arial"/>
              </a:rPr>
              <a:t>-</a:t>
            </a:r>
            <a:r>
              <a:rPr lang="sl-SI" sz="800" dirty="0" smtClean="0">
                <a:solidFill>
                  <a:schemeClr val="tx1"/>
                </a:solidFill>
                <a:cs typeface="Arial"/>
              </a:rPr>
              <a:t>5,1</a:t>
            </a:r>
            <a:endParaRPr lang="en-US" sz="8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49" name="Rectangle 148"/>
          <p:cNvSpPr/>
          <p:nvPr>
            <p:custDataLst>
              <p:tags r:id="rId33"/>
            </p:custDataLst>
          </p:nvPr>
        </p:nvSpPr>
        <p:spPr bwMode="auto">
          <a:xfrm>
            <a:off x="6340056" y="5122751"/>
            <a:ext cx="292100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fld id="{523ED814-7992-4FCF-89FC-197DDEF2ADCC}" type="datetime'''''''''''''''''''''2''''''''''0''''1''''''''''''0'''''''">
              <a:rPr lang="en-US" sz="800">
                <a:solidFill>
                  <a:schemeClr val="tx1"/>
                </a:solidFill>
                <a:cs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  <a:defRPr/>
              </a:pPr>
              <a:t>2010</a:t>
            </a:fld>
            <a:endParaRPr lang="en-US" sz="8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50" name="Rectangle 100"/>
          <p:cNvSpPr/>
          <p:nvPr>
            <p:custDataLst>
              <p:tags r:id="rId34"/>
            </p:custDataLst>
          </p:nvPr>
        </p:nvSpPr>
        <p:spPr bwMode="auto">
          <a:xfrm>
            <a:off x="6334604" y="4945012"/>
            <a:ext cx="287338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fld id="{2C1FC05F-E75D-432F-8590-DB6F501192D8}" type="datetime'''''''''''''-''''''''''''1''''''''''''''''4.''3'''''''''''">
              <a:rPr lang="en-US" sz="800">
                <a:solidFill>
                  <a:schemeClr val="tx1"/>
                </a:solidFill>
                <a:cs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  <a:defRPr/>
              </a:pPr>
              <a:t>-14.3</a:t>
            </a:fld>
            <a:endParaRPr lang="en-US" sz="8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51" name="Rectangle 1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76238" y="2759742"/>
            <a:ext cx="2268537" cy="719138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/>
            <a:r>
              <a:rPr lang="sl-SI" sz="1000" b="1" dirty="0" smtClean="0">
                <a:solidFill>
                  <a:schemeClr val="bg1"/>
                </a:solidFill>
              </a:rPr>
              <a:t>Rast prihodkov in obsega prevozov s širitvijo transportnih poti in ponudbo celovitih logističnih storitev</a:t>
            </a:r>
            <a:endParaRPr lang="en-US" sz="1000" b="1" dirty="0" smtClean="0">
              <a:solidFill>
                <a:schemeClr val="bg1"/>
              </a:solidFill>
            </a:endParaRPr>
          </a:p>
          <a:p>
            <a:pPr algn="ctr"/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52" name="Rectangle 25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67611" y="3612335"/>
            <a:ext cx="2268537" cy="71913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/>
            <a:r>
              <a:rPr lang="sl-SI" sz="1000" b="1" dirty="0" smtClean="0">
                <a:solidFill>
                  <a:schemeClr val="bg1"/>
                </a:solidFill>
              </a:rPr>
              <a:t>Internacionalizacija trženja  in tržno </a:t>
            </a:r>
            <a:r>
              <a:rPr lang="sl-SI" sz="1000" b="1" dirty="0" err="1" smtClean="0">
                <a:solidFill>
                  <a:schemeClr val="bg1"/>
                </a:solidFill>
              </a:rPr>
              <a:t>pozicioniranje</a:t>
            </a:r>
            <a:r>
              <a:rPr lang="sl-SI" sz="1000" b="1" dirty="0" smtClean="0">
                <a:solidFill>
                  <a:schemeClr val="bg1"/>
                </a:solidFill>
              </a:rPr>
              <a:t> v gravitacijskem območju 500 km od pristanišča Koper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53" name="Rectangle 2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67612" y="4482180"/>
            <a:ext cx="2268537" cy="71913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/>
            <a:r>
              <a:rPr lang="sl-SI" sz="1000" b="1" dirty="0" smtClean="0">
                <a:solidFill>
                  <a:schemeClr val="bg1"/>
                </a:solidFill>
              </a:rPr>
              <a:t>Razvoj poslovnega in strateškega povezovanja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54" name="Oval 52"/>
          <p:cNvSpPr/>
          <p:nvPr>
            <p:custDataLst>
              <p:tags r:id="rId38"/>
            </p:custDataLst>
          </p:nvPr>
        </p:nvSpPr>
        <p:spPr>
          <a:xfrm>
            <a:off x="284163" y="3228055"/>
            <a:ext cx="252412" cy="250825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anchor="ctr"/>
          <a:lstStyle/>
          <a:p>
            <a:pPr algn="ctr" fontAlgn="auto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defRPr/>
            </a:pPr>
            <a:r>
              <a:rPr lang="en-US" sz="1400" b="1" dirty="0" smtClean="0">
                <a:solidFill>
                  <a:schemeClr val="tx1"/>
                </a:solidFill>
                <a:cs typeface="Arial" pitchFamily="34" charset="0"/>
              </a:rPr>
              <a:t>A</a:t>
            </a:r>
            <a:endParaRPr 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5" name="Oval 53"/>
          <p:cNvSpPr/>
          <p:nvPr>
            <p:custDataLst>
              <p:tags r:id="rId39"/>
            </p:custDataLst>
          </p:nvPr>
        </p:nvSpPr>
        <p:spPr>
          <a:xfrm>
            <a:off x="284163" y="4089274"/>
            <a:ext cx="252412" cy="250825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anchor="ctr"/>
          <a:lstStyle/>
          <a:p>
            <a:pPr algn="ctr" fontAlgn="auto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defRPr/>
            </a:pPr>
            <a:r>
              <a:rPr lang="en-US" sz="1400" b="1" dirty="0" smtClean="0">
                <a:solidFill>
                  <a:schemeClr val="tx1"/>
                </a:solidFill>
                <a:cs typeface="Arial" pitchFamily="34" charset="0"/>
              </a:rPr>
              <a:t>B</a:t>
            </a:r>
            <a:endParaRPr 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6" name="Oval 54"/>
          <p:cNvSpPr/>
          <p:nvPr>
            <p:custDataLst>
              <p:tags r:id="rId40"/>
            </p:custDataLst>
          </p:nvPr>
        </p:nvSpPr>
        <p:spPr>
          <a:xfrm>
            <a:off x="284163" y="4950492"/>
            <a:ext cx="252412" cy="250825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anchor="ctr"/>
          <a:lstStyle/>
          <a:p>
            <a:pPr algn="ctr" fontAlgn="auto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defRPr/>
            </a:pPr>
            <a:r>
              <a:rPr lang="en-US" sz="1400" b="1" dirty="0" smtClean="0">
                <a:solidFill>
                  <a:schemeClr val="tx1"/>
                </a:solidFill>
                <a:cs typeface="Arial" pitchFamily="34" charset="0"/>
              </a:rPr>
              <a:t>C</a:t>
            </a:r>
            <a:endParaRPr 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graphicFrame>
        <p:nvGraphicFramePr>
          <p:cNvPr id="57" name="Table 55"/>
          <p:cNvGraphicFramePr>
            <a:graphicFrameLocks noGrp="1"/>
          </p:cNvGraphicFramePr>
          <p:nvPr>
            <p:custDataLst>
              <p:tags r:id="rId41"/>
            </p:custDataLst>
            <p:extLst>
              <p:ext uri="{D42A27DB-BD31-4B8C-83A1-F6EECF244321}">
                <p14:modId xmlns:p14="http://schemas.microsoft.com/office/powerpoint/2010/main" val="843989110"/>
              </p:ext>
            </p:extLst>
          </p:nvPr>
        </p:nvGraphicFramePr>
        <p:xfrm>
          <a:off x="6288088" y="2473992"/>
          <a:ext cx="2484037" cy="1044000"/>
        </p:xfrm>
        <a:graphic>
          <a:graphicData uri="http://schemas.openxmlformats.org/drawingml/2006/table">
            <a:tbl>
              <a:tblPr/>
              <a:tblGrid>
                <a:gridCol w="1116037"/>
                <a:gridCol w="684000"/>
                <a:gridCol w="684000"/>
              </a:tblGrid>
              <a:tr h="180000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Finančni</a:t>
                      </a:r>
                      <a:r>
                        <a:rPr lang="sl-SI" sz="1000" b="1" i="1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cilj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</a:t>
                      </a:r>
                      <a:r>
                        <a:rPr lang="sl-SI" sz="1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r>
                        <a:rPr lang="sl-SI" sz="1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EBITDA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mio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EUR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15,8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33,4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EBIT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mio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EUR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-1,8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12,6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EBIT </a:t>
                      </a:r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marža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(%)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-1,0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4,6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EBT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mio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EUR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-4,2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10,0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Table 56"/>
          <p:cNvGraphicFramePr>
            <a:graphicFrameLocks noGrp="1"/>
          </p:cNvGraphicFramePr>
          <p:nvPr>
            <p:custDataLst>
              <p:tags r:id="rId42"/>
            </p:custDataLst>
            <p:extLst>
              <p:ext uri="{D42A27DB-BD31-4B8C-83A1-F6EECF244321}">
                <p14:modId xmlns:p14="http://schemas.microsoft.com/office/powerpoint/2010/main" val="1031499377"/>
              </p:ext>
            </p:extLst>
          </p:nvPr>
        </p:nvGraphicFramePr>
        <p:xfrm>
          <a:off x="3263900" y="2473992"/>
          <a:ext cx="2623869" cy="1077600"/>
        </p:xfrm>
        <a:graphic>
          <a:graphicData uri="http://schemas.openxmlformats.org/drawingml/2006/table">
            <a:tbl>
              <a:tblPr/>
              <a:tblGrid>
                <a:gridCol w="1145633"/>
                <a:gridCol w="739118"/>
                <a:gridCol w="739118"/>
              </a:tblGrid>
              <a:tr h="180000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CILJ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</a:t>
                      </a:r>
                      <a:r>
                        <a:rPr lang="sl-SI" sz="1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r>
                        <a:rPr lang="sl-SI" sz="1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Prepeljano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</a:t>
                      </a:r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mio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ton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6,3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19,7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Opravljeno</a:t>
                      </a:r>
                      <a:r>
                        <a:rPr lang="sl-SI" sz="1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delo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</a:t>
                      </a:r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mio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ntkm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3.545,0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4.511,0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Poslovni prihodki</a:t>
                      </a:r>
                    </a:p>
                    <a:p>
                      <a:pPr algn="l" rtl="0" fontAlgn="ctr"/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(mio EUR)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180,2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275,8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9" name="Rectangle 160"/>
          <p:cNvSpPr/>
          <p:nvPr>
            <p:custDataLst>
              <p:tags r:id="rId43"/>
            </p:custDataLst>
          </p:nvPr>
        </p:nvSpPr>
        <p:spPr bwMode="auto">
          <a:xfrm>
            <a:off x="6168546" y="3644909"/>
            <a:ext cx="179388" cy="133350"/>
          </a:xfrm>
          <a:prstGeom prst="rect">
            <a:avLst/>
          </a:prstGeom>
          <a:solidFill>
            <a:srgbClr val="DCDCDC"/>
          </a:solidFill>
          <a:ln w="9525" cap="rnd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anchor="ctr"/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defRPr/>
            </a:pPr>
            <a:endParaRPr lang="en-GB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0" name="Rectangle 159"/>
          <p:cNvSpPr/>
          <p:nvPr>
            <p:custDataLst>
              <p:tags r:id="rId44"/>
            </p:custDataLst>
          </p:nvPr>
        </p:nvSpPr>
        <p:spPr bwMode="auto">
          <a:xfrm>
            <a:off x="6441866" y="3658986"/>
            <a:ext cx="909637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lnSpc>
                <a:spcPct val="90000"/>
              </a:lnSpc>
              <a:buClr>
                <a:schemeClr val="bg2"/>
              </a:buClr>
              <a:defRPr/>
            </a:pPr>
            <a:fld id="{FB3FF44E-B493-43F7-A0D3-1A6F45B83833}" type="datetime'E''''''''''BIT'' ''''''''''''''''''''(m''i''''o'' E''U''R)'''">
              <a:rPr lang="en-US" sz="1000">
                <a:solidFill>
                  <a:schemeClr val="tx1"/>
                </a:solidFill>
                <a:cs typeface="Arial"/>
              </a:rPr>
              <a:pPr>
                <a:lnSpc>
                  <a:spcPct val="90000"/>
                </a:lnSpc>
                <a:buClr>
                  <a:schemeClr val="bg2"/>
                </a:buClr>
                <a:defRPr/>
              </a:pPr>
              <a:t>EBIT (mio EUR)</a:t>
            </a:fld>
            <a:endParaRPr lang="en-US" sz="10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74" name="Rectangle 6"/>
          <p:cNvSpPr/>
          <p:nvPr>
            <p:custDataLst>
              <p:tags r:id="rId45"/>
            </p:custDataLst>
          </p:nvPr>
        </p:nvSpPr>
        <p:spPr bwMode="auto">
          <a:xfrm>
            <a:off x="3290349" y="3627656"/>
            <a:ext cx="179388" cy="133350"/>
          </a:xfrm>
          <a:prstGeom prst="rect">
            <a:avLst/>
          </a:prstGeom>
          <a:solidFill>
            <a:srgbClr val="DCDCDC"/>
          </a:solidFill>
          <a:ln w="9525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endParaRPr lang="sl-SI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5"/>
          <p:cNvSpPr/>
          <p:nvPr>
            <p:custDataLst>
              <p:tags r:id="rId46"/>
            </p:custDataLst>
          </p:nvPr>
        </p:nvSpPr>
        <p:spPr bwMode="auto">
          <a:xfrm>
            <a:off x="3555042" y="3641733"/>
            <a:ext cx="1593850" cy="136525"/>
          </a:xfrm>
          <a:prstGeom prst="rect">
            <a:avLst/>
          </a:prstGeom>
          <a:noFill/>
          <a:ln w="12700" cap="rnd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rnd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  <a:buClr>
                <a:schemeClr val="bg2"/>
              </a:buClr>
            </a:pPr>
            <a:r>
              <a:rPr lang="sl-SI" sz="10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Poslovni prihodki (mio EUR)</a:t>
            </a:r>
          </a:p>
        </p:txBody>
      </p:sp>
      <p:graphicFrame>
        <p:nvGraphicFramePr>
          <p:cNvPr id="430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601927"/>
              </p:ext>
            </p:extLst>
          </p:nvPr>
        </p:nvGraphicFramePr>
        <p:xfrm>
          <a:off x="3241255" y="3810368"/>
          <a:ext cx="2705100" cy="1518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Grafikon" r:id="rId56" imgW="2705100" imgH="914400" progId="MSGraph.Chart.8">
                  <p:embed/>
                </p:oleObj>
              </mc:Choice>
              <mc:Fallback>
                <p:oleObj name="Grafikon" r:id="rId56" imgW="2705100" imgH="91440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255" y="3810368"/>
                        <a:ext cx="2705100" cy="15182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Rectangle 154"/>
          <p:cNvSpPr/>
          <p:nvPr>
            <p:custDataLst>
              <p:tags r:id="rId47"/>
            </p:custDataLst>
          </p:nvPr>
        </p:nvSpPr>
        <p:spPr bwMode="auto">
          <a:xfrm>
            <a:off x="5445245" y="5145754"/>
            <a:ext cx="292100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r>
              <a:rPr lang="sl-SI" sz="800" b="1" dirty="0" smtClean="0">
                <a:solidFill>
                  <a:schemeClr val="tx1"/>
                </a:solidFill>
                <a:cs typeface="Arial"/>
              </a:rPr>
              <a:t>2018</a:t>
            </a:r>
            <a:endParaRPr lang="en-US" sz="800" b="1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86" name="Rectangle 153"/>
          <p:cNvSpPr/>
          <p:nvPr>
            <p:custDataLst>
              <p:tags r:id="rId48"/>
            </p:custDataLst>
          </p:nvPr>
        </p:nvSpPr>
        <p:spPr bwMode="auto">
          <a:xfrm>
            <a:off x="4930896" y="5145754"/>
            <a:ext cx="292100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r>
              <a:rPr lang="sl-SI" sz="800" b="1" dirty="0" smtClean="0">
                <a:solidFill>
                  <a:schemeClr val="tx1"/>
                </a:solidFill>
                <a:cs typeface="Arial"/>
                <a:sym typeface="Arial"/>
              </a:rPr>
              <a:t>2013</a:t>
            </a:r>
            <a:endParaRPr lang="en-US" sz="800" b="1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87" name="Rectangle 150"/>
          <p:cNvSpPr/>
          <p:nvPr>
            <p:custDataLst>
              <p:tags r:id="rId49"/>
            </p:custDataLst>
          </p:nvPr>
        </p:nvSpPr>
        <p:spPr bwMode="auto">
          <a:xfrm>
            <a:off x="4454915" y="5154381"/>
            <a:ext cx="292100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fld id="{0BF52609-4455-4BF5-B93D-4CA9F24BF7EB}" type="datetime'''2''''''0''''''1''''''''''''''''''''''''''''''''''''''''2'''">
              <a:rPr lang="en-US" sz="800">
                <a:solidFill>
                  <a:schemeClr val="tx1"/>
                </a:solidFill>
                <a:cs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  <a:defRPr/>
              </a:pPr>
              <a:t>2012</a:t>
            </a:fld>
            <a:endParaRPr lang="en-US" sz="8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88" name="Rectangle 149"/>
          <p:cNvSpPr/>
          <p:nvPr>
            <p:custDataLst>
              <p:tags r:id="rId50"/>
            </p:custDataLst>
          </p:nvPr>
        </p:nvSpPr>
        <p:spPr bwMode="auto">
          <a:xfrm>
            <a:off x="3970307" y="5163007"/>
            <a:ext cx="292100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fld id="{364BDA3D-C635-42D5-9FC1-61B24581C688}" type="datetime'''2''''''''01''''''1'''''''''''''''''''">
              <a:rPr lang="en-US" sz="800">
                <a:solidFill>
                  <a:schemeClr val="tx1"/>
                </a:solidFill>
                <a:cs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  <a:defRPr/>
              </a:pPr>
              <a:t>2011</a:t>
            </a:fld>
            <a:endParaRPr lang="en-US" sz="8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89" name="Rectangle 148"/>
          <p:cNvSpPr/>
          <p:nvPr>
            <p:custDataLst>
              <p:tags r:id="rId51"/>
            </p:custDataLst>
          </p:nvPr>
        </p:nvSpPr>
        <p:spPr bwMode="auto">
          <a:xfrm>
            <a:off x="3438705" y="5163008"/>
            <a:ext cx="292100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fld id="{523ED814-7992-4FCF-89FC-197DDEF2ADCC}" type="datetime'''''''''''''''''''''2''''''''''0''''1''''''''''''0'''''''">
              <a:rPr lang="en-US" sz="800">
                <a:solidFill>
                  <a:schemeClr val="tx1"/>
                </a:solidFill>
                <a:cs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  <a:defRPr/>
              </a:pPr>
              <a:t>2010</a:t>
            </a:fld>
            <a:endParaRPr lang="en-US" sz="8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61" name="Rectangle 102"/>
          <p:cNvSpPr/>
          <p:nvPr>
            <p:custDataLst>
              <p:tags r:id="rId52"/>
            </p:custDataLst>
          </p:nvPr>
        </p:nvSpPr>
        <p:spPr bwMode="auto">
          <a:xfrm>
            <a:off x="7923962" y="4580846"/>
            <a:ext cx="174625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b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r>
              <a:rPr lang="sl-SI" sz="800" dirty="0" smtClean="0">
                <a:solidFill>
                  <a:schemeClr val="tx1"/>
                </a:solidFill>
                <a:cs typeface="Arial"/>
                <a:sym typeface="Arial"/>
              </a:rPr>
              <a:t>-1,8</a:t>
            </a:r>
            <a:endParaRPr lang="en-US" sz="8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62" name="Rectangle 102"/>
          <p:cNvSpPr/>
          <p:nvPr>
            <p:custDataLst>
              <p:tags r:id="rId53"/>
            </p:custDataLst>
          </p:nvPr>
        </p:nvSpPr>
        <p:spPr bwMode="auto">
          <a:xfrm>
            <a:off x="8450173" y="3907985"/>
            <a:ext cx="174625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b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r>
              <a:rPr lang="sl-SI" sz="800" dirty="0" smtClean="0">
                <a:solidFill>
                  <a:schemeClr val="tx1"/>
                </a:solidFill>
                <a:cs typeface="Arial"/>
                <a:sym typeface="Arial"/>
              </a:rPr>
              <a:t>12,6</a:t>
            </a:r>
            <a:endParaRPr lang="en-US" sz="8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63" name="PoljeZBesedilom 62"/>
          <p:cNvSpPr txBox="1"/>
          <p:nvPr/>
        </p:nvSpPr>
        <p:spPr>
          <a:xfrm>
            <a:off x="3256710" y="5337244"/>
            <a:ext cx="5106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b="1" dirty="0" smtClean="0"/>
              <a:t>Opomba:  </a:t>
            </a:r>
            <a:r>
              <a:rPr lang="sl-SI" sz="800" dirty="0" smtClean="0"/>
              <a:t>učinki prevzemov:  33,3 mio EUR;  terminali 27,8 mio EUR</a:t>
            </a:r>
          </a:p>
          <a:p>
            <a:r>
              <a:rPr lang="sl-SI" sz="800" dirty="0" smtClean="0"/>
              <a:t>povečanje prihodkov  brez  učinkov prevzemov  in terminalov  je 34,5 mio EUR (119,1%, povprečno letno  3,5%)  </a:t>
            </a:r>
            <a:endParaRPr lang="sl-SI" sz="800" dirty="0"/>
          </a:p>
        </p:txBody>
      </p:sp>
      <p:pic>
        <p:nvPicPr>
          <p:cNvPr id="64" name="Picture 1" descr="cid:_4_0A0D05600A0B54FC0042F540C1257A92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404791"/>
            <a:ext cx="2686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53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2" y="1104900"/>
            <a:ext cx="7590475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slov 1"/>
          <p:cNvSpPr txBox="1">
            <a:spLocks/>
          </p:cNvSpPr>
          <p:nvPr/>
        </p:nvSpPr>
        <p:spPr bwMode="auto">
          <a:xfrm>
            <a:off x="181372" y="116632"/>
            <a:ext cx="863910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l-SI" sz="1800" b="1" kern="0" dirty="0" smtClean="0"/>
              <a:t>Slovenske železnice – Regionalni operater na križišču evropskih koridorjev</a:t>
            </a:r>
          </a:p>
        </p:txBody>
      </p:sp>
    </p:spTree>
    <p:extLst>
      <p:ext uri="{BB962C8B-B14F-4D97-AF65-F5344CB8AC3E}">
        <p14:creationId xmlns:p14="http://schemas.microsoft.com/office/powerpoint/2010/main" val="321704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C2E43-A839-4881-9982-C9E0D8DF7318}" type="slidenum">
              <a:rPr lang="sl-SI" smtClean="0"/>
              <a:pPr/>
              <a:t>7</a:t>
            </a:fld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SŽ Potniki – Strateški cilji in usmeritve</a:t>
            </a:r>
            <a:endParaRPr lang="sl-SI" dirty="0"/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98781" y="1270390"/>
            <a:ext cx="2555875" cy="8286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b="1" dirty="0" smtClean="0"/>
              <a:t>Povečanje dobičkonosnosti s ciljem zagotavljanja razvoja in rasti</a:t>
            </a:r>
            <a:endParaRPr lang="en-US" sz="1000" b="1" dirty="0"/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538" y="1253137"/>
            <a:ext cx="2555875" cy="8286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1000" b="1" dirty="0" smtClean="0"/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1000" b="1" dirty="0" smtClean="0"/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b="1" dirty="0" smtClean="0"/>
              <a:t>Postali največji prevoznik v integriranem javnem potniškem prometu v Sloveniji (povečanje tržnega deleža na trgu javnih prevoznikov)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1000" b="1" dirty="0" smtClean="0"/>
          </a:p>
        </p:txBody>
      </p:sp>
      <p:sp>
        <p:nvSpPr>
          <p:cNvPr id="10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49613" y="1270390"/>
            <a:ext cx="2555875" cy="8286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b="1" dirty="0" smtClean="0"/>
              <a:t>Povečati kakovost storitev in zadovoljstvo potnikov</a:t>
            </a:r>
            <a:endParaRPr lang="en-US" sz="1000" b="1" dirty="0"/>
          </a:p>
        </p:txBody>
      </p:sp>
      <p:sp>
        <p:nvSpPr>
          <p:cNvPr id="12" name="Oval 19"/>
          <p:cNvSpPr/>
          <p:nvPr>
            <p:custDataLst>
              <p:tags r:id="rId5"/>
            </p:custDataLst>
          </p:nvPr>
        </p:nvSpPr>
        <p:spPr>
          <a:xfrm>
            <a:off x="136256" y="1155820"/>
            <a:ext cx="252412" cy="2524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anchor="ctr"/>
          <a:lstStyle/>
          <a:p>
            <a:pPr algn="ctr" fontAlgn="auto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defRPr/>
            </a:pPr>
            <a:r>
              <a:rPr lang="en-US" sz="1400" b="1" dirty="0" smtClean="0">
                <a:solidFill>
                  <a:schemeClr val="tx1"/>
                </a:solidFill>
                <a:cs typeface="Arial" pitchFamily="34" charset="0"/>
              </a:rPr>
              <a:t>1</a:t>
            </a:r>
            <a:endParaRPr 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14" name="Straight Connector 4"/>
          <p:cNvCxnSpPr/>
          <p:nvPr>
            <p:custDataLst>
              <p:tags r:id="rId6"/>
            </p:custDataLst>
          </p:nvPr>
        </p:nvCxnSpPr>
        <p:spPr bwMode="gray">
          <a:xfrm flipV="1">
            <a:off x="3479800" y="4644246"/>
            <a:ext cx="2190750" cy="142875"/>
          </a:xfrm>
          <a:prstGeom prst="line">
            <a:avLst/>
          </a:prstGeom>
          <a:ln w="25400" cap="rnd">
            <a:solidFill>
              <a:schemeClr val="bg2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65"/>
          <p:cNvSpPr/>
          <p:nvPr>
            <p:custDataLst>
              <p:tags r:id="rId7"/>
            </p:custDataLst>
          </p:nvPr>
        </p:nvSpPr>
        <p:spPr bwMode="auto">
          <a:xfrm>
            <a:off x="5524500" y="5648325"/>
            <a:ext cx="292100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endParaRPr lang="en-US" sz="1000" b="1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17" name="Rectangle 77"/>
          <p:cNvSpPr/>
          <p:nvPr>
            <p:custDataLst>
              <p:tags r:id="rId8"/>
            </p:custDataLst>
          </p:nvPr>
        </p:nvSpPr>
        <p:spPr bwMode="auto">
          <a:xfrm>
            <a:off x="5548313" y="4737100"/>
            <a:ext cx="244475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b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endParaRPr lang="en-US" sz="10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18" name="Rectangle 50"/>
          <p:cNvSpPr/>
          <p:nvPr>
            <p:custDataLst>
              <p:tags r:id="rId9"/>
            </p:custDataLst>
          </p:nvPr>
        </p:nvSpPr>
        <p:spPr bwMode="auto">
          <a:xfrm>
            <a:off x="5210175" y="5648325"/>
            <a:ext cx="292100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pPr>
            <a:endParaRPr lang="en-US" sz="1000" b="1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19" name="Rectangle 71"/>
          <p:cNvSpPr/>
          <p:nvPr>
            <p:custDataLst>
              <p:tags r:id="rId10"/>
            </p:custDataLst>
          </p:nvPr>
        </p:nvSpPr>
        <p:spPr bwMode="auto">
          <a:xfrm>
            <a:off x="5233988" y="4775200"/>
            <a:ext cx="244475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b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endParaRPr lang="en-US" sz="10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20" name="Rectangle 49"/>
          <p:cNvSpPr/>
          <p:nvPr>
            <p:custDataLst>
              <p:tags r:id="rId11"/>
            </p:custDataLst>
          </p:nvPr>
        </p:nvSpPr>
        <p:spPr bwMode="auto">
          <a:xfrm>
            <a:off x="4895850" y="5648325"/>
            <a:ext cx="292100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pPr>
            <a:endParaRPr lang="en-US" sz="10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21" name="Rectangle 70"/>
          <p:cNvSpPr/>
          <p:nvPr>
            <p:custDataLst>
              <p:tags r:id="rId12"/>
            </p:custDataLst>
          </p:nvPr>
        </p:nvSpPr>
        <p:spPr bwMode="auto">
          <a:xfrm>
            <a:off x="4919663" y="4775200"/>
            <a:ext cx="244475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b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endParaRPr lang="en-US" sz="10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22" name="Rectangle 48"/>
          <p:cNvSpPr/>
          <p:nvPr>
            <p:custDataLst>
              <p:tags r:id="rId13"/>
            </p:custDataLst>
          </p:nvPr>
        </p:nvSpPr>
        <p:spPr bwMode="auto">
          <a:xfrm>
            <a:off x="4586288" y="5648325"/>
            <a:ext cx="292100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pPr>
            <a:endParaRPr lang="en-US" sz="10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23" name="Rectangle 69"/>
          <p:cNvSpPr/>
          <p:nvPr>
            <p:custDataLst>
              <p:tags r:id="rId14"/>
            </p:custDataLst>
          </p:nvPr>
        </p:nvSpPr>
        <p:spPr bwMode="auto">
          <a:xfrm>
            <a:off x="4610100" y="4784725"/>
            <a:ext cx="244475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b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endParaRPr lang="en-US" sz="10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24" name="Rectangle 47"/>
          <p:cNvSpPr/>
          <p:nvPr>
            <p:custDataLst>
              <p:tags r:id="rId15"/>
            </p:custDataLst>
          </p:nvPr>
        </p:nvSpPr>
        <p:spPr bwMode="auto">
          <a:xfrm>
            <a:off x="4276725" y="5648325"/>
            <a:ext cx="292100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pPr>
            <a:endParaRPr lang="en-US" sz="10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25" name="Rectangle 68"/>
          <p:cNvSpPr/>
          <p:nvPr>
            <p:custDataLst>
              <p:tags r:id="rId16"/>
            </p:custDataLst>
          </p:nvPr>
        </p:nvSpPr>
        <p:spPr bwMode="auto">
          <a:xfrm>
            <a:off x="4300538" y="4784725"/>
            <a:ext cx="244475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b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endParaRPr lang="en-US" sz="10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26" name="Rectangle 27"/>
          <p:cNvSpPr/>
          <p:nvPr>
            <p:custDataLst>
              <p:tags r:id="rId17"/>
            </p:custDataLst>
          </p:nvPr>
        </p:nvSpPr>
        <p:spPr bwMode="auto">
          <a:xfrm>
            <a:off x="3962400" y="5648325"/>
            <a:ext cx="292100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pPr>
            <a:endParaRPr lang="en-US" sz="10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27" name="Rectangle 67"/>
          <p:cNvSpPr/>
          <p:nvPr>
            <p:custDataLst>
              <p:tags r:id="rId18"/>
            </p:custDataLst>
          </p:nvPr>
        </p:nvSpPr>
        <p:spPr bwMode="auto">
          <a:xfrm>
            <a:off x="3986213" y="4775200"/>
            <a:ext cx="244475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b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endParaRPr lang="en-US" sz="10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28" name="Rectangle 26"/>
          <p:cNvSpPr/>
          <p:nvPr>
            <p:custDataLst>
              <p:tags r:id="rId19"/>
            </p:custDataLst>
          </p:nvPr>
        </p:nvSpPr>
        <p:spPr bwMode="auto">
          <a:xfrm>
            <a:off x="3648075" y="5648325"/>
            <a:ext cx="292100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pPr>
            <a:endParaRPr lang="en-US" sz="10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30" name="Rectangle 25"/>
          <p:cNvSpPr/>
          <p:nvPr>
            <p:custDataLst>
              <p:tags r:id="rId20"/>
            </p:custDataLst>
          </p:nvPr>
        </p:nvSpPr>
        <p:spPr bwMode="auto">
          <a:xfrm>
            <a:off x="3333750" y="5648325"/>
            <a:ext cx="292100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pPr>
            <a:endParaRPr lang="en-US" sz="10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31" name="Rectangle 96"/>
          <p:cNvSpPr/>
          <p:nvPr>
            <p:custDataLst>
              <p:tags r:id="rId21"/>
            </p:custDataLst>
          </p:nvPr>
        </p:nvSpPr>
        <p:spPr bwMode="auto">
          <a:xfrm>
            <a:off x="3357563" y="4879975"/>
            <a:ext cx="244475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b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endParaRPr lang="en-US" sz="10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32" name="Oval 91"/>
          <p:cNvSpPr/>
          <p:nvPr>
            <p:custDataLst>
              <p:tags r:id="rId22"/>
            </p:custDataLst>
          </p:nvPr>
        </p:nvSpPr>
        <p:spPr>
          <a:xfrm>
            <a:off x="3131868" y="1164446"/>
            <a:ext cx="252413" cy="2524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anchor="ctr"/>
          <a:lstStyle/>
          <a:p>
            <a:pPr algn="ctr" fontAlgn="auto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defRPr/>
            </a:pPr>
            <a:r>
              <a:rPr lang="en-US" sz="1400" b="1" dirty="0" smtClean="0">
                <a:solidFill>
                  <a:schemeClr val="tx1"/>
                </a:solidFill>
                <a:cs typeface="Arial" pitchFamily="34" charset="0"/>
              </a:rPr>
              <a:t>2</a:t>
            </a:r>
            <a:endParaRPr 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3" name="Oval 92"/>
          <p:cNvSpPr/>
          <p:nvPr>
            <p:custDataLst>
              <p:tags r:id="rId23"/>
            </p:custDataLst>
          </p:nvPr>
        </p:nvSpPr>
        <p:spPr>
          <a:xfrm>
            <a:off x="6179449" y="1164446"/>
            <a:ext cx="250825" cy="2524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anchor="ctr"/>
          <a:lstStyle/>
          <a:p>
            <a:pPr algn="ctr" fontAlgn="auto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defRPr/>
            </a:pPr>
            <a:r>
              <a:rPr lang="en-US" sz="1400" b="1" dirty="0" smtClean="0">
                <a:solidFill>
                  <a:schemeClr val="tx1"/>
                </a:solidFill>
                <a:cs typeface="Arial" pitchFamily="34" charset="0"/>
              </a:rPr>
              <a:t>3</a:t>
            </a:r>
            <a:endParaRPr 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4" name="Isosceles Triangle 93"/>
          <p:cNvSpPr/>
          <p:nvPr>
            <p:custDataLst>
              <p:tags r:id="rId24"/>
            </p:custDataLst>
          </p:nvPr>
        </p:nvSpPr>
        <p:spPr>
          <a:xfrm rot="5400000">
            <a:off x="2725425" y="1591380"/>
            <a:ext cx="684212" cy="142875"/>
          </a:xfrm>
          <a:prstGeom prst="triangle">
            <a:avLst>
              <a:gd name="adj" fmla="val 50393"/>
            </a:avLst>
          </a:prstGeom>
          <a:solidFill>
            <a:schemeClr val="accent1"/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35" name="Isosceles Triangle 94"/>
          <p:cNvSpPr/>
          <p:nvPr>
            <p:custDataLst>
              <p:tags r:id="rId25"/>
            </p:custDataLst>
          </p:nvPr>
        </p:nvSpPr>
        <p:spPr>
          <a:xfrm rot="5400000">
            <a:off x="5723627" y="1625092"/>
            <a:ext cx="684212" cy="144463"/>
          </a:xfrm>
          <a:prstGeom prst="triangle">
            <a:avLst>
              <a:gd name="adj" fmla="val 50393"/>
            </a:avLst>
          </a:prstGeom>
          <a:solidFill>
            <a:schemeClr val="accent1"/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graphicFrame>
        <p:nvGraphicFramePr>
          <p:cNvPr id="82" name="Object 3"/>
          <p:cNvGraphicFramePr>
            <a:graphicFrameLocks noChangeAspect="1"/>
          </p:cNvGraphicFramePr>
          <p:nvPr>
            <p:custDataLst>
              <p:tags r:id="rId26"/>
            </p:custDataLst>
          </p:nvPr>
        </p:nvGraphicFramePr>
        <p:xfrm>
          <a:off x="6136795" y="4494362"/>
          <a:ext cx="2670243" cy="1224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0"/>
          </a:graphicData>
        </a:graphic>
      </p:graphicFrame>
      <p:sp>
        <p:nvSpPr>
          <p:cNvPr id="41" name="Rectangle 154"/>
          <p:cNvSpPr/>
          <p:nvPr>
            <p:custDataLst>
              <p:tags r:id="rId27"/>
            </p:custDataLst>
          </p:nvPr>
        </p:nvSpPr>
        <p:spPr bwMode="auto">
          <a:xfrm>
            <a:off x="8385175" y="5910263"/>
            <a:ext cx="292100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r>
              <a:rPr lang="sl-SI" sz="600" b="1" dirty="0" smtClean="0">
                <a:solidFill>
                  <a:schemeClr val="tx1"/>
                </a:solidFill>
                <a:cs typeface="Arial"/>
              </a:rPr>
              <a:t>2018</a:t>
            </a:r>
            <a:endParaRPr lang="en-US" sz="600" b="1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42" name="Rectangle 147"/>
          <p:cNvSpPr/>
          <p:nvPr>
            <p:custDataLst>
              <p:tags r:id="rId28"/>
            </p:custDataLst>
          </p:nvPr>
        </p:nvSpPr>
        <p:spPr bwMode="auto">
          <a:xfrm>
            <a:off x="8408988" y="4673750"/>
            <a:ext cx="244475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b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r>
              <a:rPr lang="sl-SI" sz="800" dirty="0" smtClean="0">
                <a:solidFill>
                  <a:schemeClr val="tx1"/>
                </a:solidFill>
                <a:cs typeface="Arial"/>
                <a:sym typeface="Arial"/>
              </a:rPr>
              <a:t>5,1</a:t>
            </a:r>
            <a:endParaRPr lang="en-US" sz="8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43" name="Rectangle 153"/>
          <p:cNvSpPr/>
          <p:nvPr>
            <p:custDataLst>
              <p:tags r:id="rId29"/>
            </p:custDataLst>
          </p:nvPr>
        </p:nvSpPr>
        <p:spPr bwMode="auto">
          <a:xfrm>
            <a:off x="7870825" y="5910263"/>
            <a:ext cx="292100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r>
              <a:rPr lang="sl-SI" sz="600" b="1" dirty="0" smtClean="0">
                <a:solidFill>
                  <a:schemeClr val="tx1"/>
                </a:solidFill>
                <a:cs typeface="Arial"/>
                <a:sym typeface="Arial"/>
              </a:rPr>
              <a:t>2013</a:t>
            </a:r>
            <a:endParaRPr lang="en-US" sz="600" b="1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44" name="Rectangle 105"/>
          <p:cNvSpPr/>
          <p:nvPr>
            <p:custDataLst>
              <p:tags r:id="rId30"/>
            </p:custDataLst>
          </p:nvPr>
        </p:nvSpPr>
        <p:spPr bwMode="auto">
          <a:xfrm>
            <a:off x="7886011" y="4954288"/>
            <a:ext cx="244475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b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r>
              <a:rPr lang="sl-SI" sz="800" dirty="0" smtClean="0">
                <a:solidFill>
                  <a:schemeClr val="tx1"/>
                </a:solidFill>
                <a:cs typeface="Arial"/>
                <a:sym typeface="Arial"/>
              </a:rPr>
              <a:t>1,3</a:t>
            </a:r>
            <a:endParaRPr lang="en-US" sz="8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45" name="Rectangle 150"/>
          <p:cNvSpPr/>
          <p:nvPr>
            <p:custDataLst>
              <p:tags r:id="rId31"/>
            </p:custDataLst>
          </p:nvPr>
        </p:nvSpPr>
        <p:spPr bwMode="auto">
          <a:xfrm>
            <a:off x="7351713" y="5910263"/>
            <a:ext cx="292100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fld id="{0BF52609-4455-4BF5-B93D-4CA9F24BF7EB}" type="datetime'''2''''''0''''''1''''''''''''''''''''''''''''''''''''''''2'''">
              <a:rPr lang="en-US" sz="600">
                <a:solidFill>
                  <a:schemeClr val="tx1"/>
                </a:solidFill>
                <a:cs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  <a:defRPr/>
              </a:pPr>
              <a:t>2012</a:t>
            </a:fld>
            <a:endParaRPr lang="en-US" sz="6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46" name="Rectangle 102"/>
          <p:cNvSpPr/>
          <p:nvPr>
            <p:custDataLst>
              <p:tags r:id="rId32"/>
            </p:custDataLst>
          </p:nvPr>
        </p:nvSpPr>
        <p:spPr bwMode="auto">
          <a:xfrm>
            <a:off x="7410450" y="5333851"/>
            <a:ext cx="174625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b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r>
              <a:rPr lang="sl-SI" sz="800" dirty="0" smtClean="0">
                <a:solidFill>
                  <a:schemeClr val="tx1"/>
                </a:solidFill>
                <a:cs typeface="Arial"/>
                <a:sym typeface="Arial"/>
              </a:rPr>
              <a:t>2,7</a:t>
            </a:r>
            <a:endParaRPr lang="en-US" sz="8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47" name="Rectangle 149"/>
          <p:cNvSpPr/>
          <p:nvPr>
            <p:custDataLst>
              <p:tags r:id="rId33"/>
            </p:custDataLst>
          </p:nvPr>
        </p:nvSpPr>
        <p:spPr bwMode="auto">
          <a:xfrm>
            <a:off x="6832600" y="5910263"/>
            <a:ext cx="292100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fld id="{364BDA3D-C635-42D5-9FC1-61B24581C688}" type="datetime'''2''''''''01''''''1'''''''''''''''''''">
              <a:rPr lang="en-US" sz="600">
                <a:solidFill>
                  <a:schemeClr val="tx1"/>
                </a:solidFill>
                <a:cs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  <a:defRPr/>
              </a:pPr>
              <a:t>2011</a:t>
            </a:fld>
            <a:endParaRPr lang="en-US" sz="6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 useBgFill="1">
        <p:nvSpPr>
          <p:cNvPr id="48" name="Rectangle 101"/>
          <p:cNvSpPr/>
          <p:nvPr>
            <p:custDataLst>
              <p:tags r:id="rId34"/>
            </p:custDataLst>
          </p:nvPr>
        </p:nvSpPr>
        <p:spPr bwMode="auto">
          <a:xfrm>
            <a:off x="6836194" y="5474270"/>
            <a:ext cx="217487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r>
              <a:rPr lang="sl-SI" sz="1000" dirty="0" smtClean="0">
                <a:solidFill>
                  <a:schemeClr val="tx1"/>
                </a:solidFill>
                <a:cs typeface="Arial"/>
                <a:sym typeface="Arial"/>
              </a:rPr>
              <a:t>-</a:t>
            </a:r>
            <a:r>
              <a:rPr lang="sl-SI" sz="800" dirty="0" smtClean="0">
                <a:solidFill>
                  <a:schemeClr val="tx1"/>
                </a:solidFill>
                <a:cs typeface="Arial"/>
                <a:sym typeface="Arial"/>
              </a:rPr>
              <a:t>1,4</a:t>
            </a:r>
            <a:endParaRPr lang="en-US" sz="8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49" name="Rectangle 148"/>
          <p:cNvSpPr/>
          <p:nvPr>
            <p:custDataLst>
              <p:tags r:id="rId35"/>
            </p:custDataLst>
          </p:nvPr>
        </p:nvSpPr>
        <p:spPr bwMode="auto">
          <a:xfrm>
            <a:off x="6318250" y="5910263"/>
            <a:ext cx="292100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fld id="{523ED814-7992-4FCF-89FC-197DDEF2ADCC}" type="datetime'''''''''''''''''''''2''''''''''0''''1''''''''''''0'''''''">
              <a:rPr lang="en-US" sz="600">
                <a:solidFill>
                  <a:schemeClr val="tx1"/>
                </a:solidFill>
                <a:cs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  <a:defRPr/>
              </a:pPr>
              <a:t>2010</a:t>
            </a:fld>
            <a:endParaRPr lang="en-US" sz="6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50" name="Rectangle 100"/>
          <p:cNvSpPr/>
          <p:nvPr>
            <p:custDataLst>
              <p:tags r:id="rId36"/>
            </p:custDataLst>
          </p:nvPr>
        </p:nvSpPr>
        <p:spPr bwMode="auto">
          <a:xfrm>
            <a:off x="6321425" y="5672138"/>
            <a:ext cx="287338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endParaRPr lang="en-US" sz="10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51" name="Rectangle 1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80312" y="2244665"/>
            <a:ext cx="2268537" cy="719138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/>
            <a:r>
              <a:rPr lang="sl-SI" sz="1000" b="1" dirty="0" smtClean="0">
                <a:solidFill>
                  <a:schemeClr val="bg1"/>
                </a:solidFill>
              </a:rPr>
              <a:t>Razvoj integriranega javnega potniškega prometa (železniški  in avtobusni promet)</a:t>
            </a:r>
            <a:endParaRPr lang="en-US" sz="1000" b="1" dirty="0" smtClean="0">
              <a:solidFill>
                <a:schemeClr val="bg1"/>
              </a:solidFill>
            </a:endParaRPr>
          </a:p>
          <a:p>
            <a:pPr algn="ctr"/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52" name="Rectangle 25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06190" y="3080005"/>
            <a:ext cx="2268537" cy="71913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/>
            <a:r>
              <a:rPr lang="sl-SI" sz="1000" b="1" dirty="0" smtClean="0">
                <a:solidFill>
                  <a:schemeClr val="bg1"/>
                </a:solidFill>
              </a:rPr>
              <a:t> Razvoj mednarodnih </a:t>
            </a:r>
            <a:r>
              <a:rPr lang="sl-SI" sz="1000" b="1" smtClean="0">
                <a:solidFill>
                  <a:schemeClr val="bg1"/>
                </a:solidFill>
              </a:rPr>
              <a:t>in regionalnih linij </a:t>
            </a:r>
            <a:r>
              <a:rPr lang="sl-SI" sz="1000" b="1" dirty="0" smtClean="0">
                <a:solidFill>
                  <a:schemeClr val="bg1"/>
                </a:solidFill>
              </a:rPr>
              <a:t>skupaj z drugimi prevozniki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53" name="Rectangle 28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88938" y="3898092"/>
            <a:ext cx="2268537" cy="71913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/>
            <a:r>
              <a:rPr lang="sl-SI" sz="1000" b="1" dirty="0" smtClean="0">
                <a:solidFill>
                  <a:schemeClr val="bg1"/>
                </a:solidFill>
              </a:rPr>
              <a:t>Razvoj postajališč (kot upravljavec in ponudnik storitev)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54" name="Oval 52"/>
          <p:cNvSpPr/>
          <p:nvPr>
            <p:custDataLst>
              <p:tags r:id="rId40"/>
            </p:custDataLst>
          </p:nvPr>
        </p:nvSpPr>
        <p:spPr>
          <a:xfrm>
            <a:off x="270984" y="2160887"/>
            <a:ext cx="252412" cy="250825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anchor="ctr"/>
          <a:lstStyle/>
          <a:p>
            <a:pPr algn="ctr" fontAlgn="auto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defRPr/>
            </a:pPr>
            <a:r>
              <a:rPr lang="en-US" sz="1400" b="1" dirty="0" smtClean="0">
                <a:solidFill>
                  <a:schemeClr val="tx1"/>
                </a:solidFill>
                <a:cs typeface="Arial" pitchFamily="34" charset="0"/>
              </a:rPr>
              <a:t>A</a:t>
            </a:r>
            <a:endParaRPr 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5" name="Oval 53"/>
          <p:cNvSpPr/>
          <p:nvPr>
            <p:custDataLst>
              <p:tags r:id="rId41"/>
            </p:custDataLst>
          </p:nvPr>
        </p:nvSpPr>
        <p:spPr>
          <a:xfrm>
            <a:off x="245104" y="2996227"/>
            <a:ext cx="252412" cy="250825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anchor="ctr"/>
          <a:lstStyle/>
          <a:p>
            <a:pPr algn="ctr" fontAlgn="auto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defRPr/>
            </a:pPr>
            <a:r>
              <a:rPr lang="en-US" sz="1400" b="1" dirty="0" smtClean="0">
                <a:solidFill>
                  <a:schemeClr val="tx1"/>
                </a:solidFill>
                <a:cs typeface="Arial" pitchFamily="34" charset="0"/>
              </a:rPr>
              <a:t>B</a:t>
            </a:r>
            <a:endParaRPr 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6" name="Oval 54"/>
          <p:cNvSpPr/>
          <p:nvPr>
            <p:custDataLst>
              <p:tags r:id="rId42"/>
            </p:custDataLst>
          </p:nvPr>
        </p:nvSpPr>
        <p:spPr>
          <a:xfrm>
            <a:off x="270983" y="3822939"/>
            <a:ext cx="252412" cy="250825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anchor="ctr"/>
          <a:lstStyle/>
          <a:p>
            <a:pPr algn="ctr" fontAlgn="auto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defRPr/>
            </a:pPr>
            <a:r>
              <a:rPr lang="en-US" sz="1400" b="1" dirty="0" smtClean="0">
                <a:solidFill>
                  <a:schemeClr val="tx1"/>
                </a:solidFill>
                <a:cs typeface="Arial" pitchFamily="34" charset="0"/>
              </a:rPr>
              <a:t>C</a:t>
            </a:r>
            <a:endParaRPr 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graphicFrame>
        <p:nvGraphicFramePr>
          <p:cNvPr id="57" name="Table 55"/>
          <p:cNvGraphicFramePr>
            <a:graphicFrameLocks noGrp="1"/>
          </p:cNvGraphicFramePr>
          <p:nvPr>
            <p:custDataLst>
              <p:tags r:id="rId43"/>
            </p:custDataLst>
            <p:extLst>
              <p:ext uri="{D42A27DB-BD31-4B8C-83A1-F6EECF244321}">
                <p14:modId xmlns:p14="http://schemas.microsoft.com/office/powerpoint/2010/main" val="3600749667"/>
              </p:ext>
            </p:extLst>
          </p:nvPr>
        </p:nvGraphicFramePr>
        <p:xfrm>
          <a:off x="6300788" y="2933700"/>
          <a:ext cx="2484037" cy="1077583"/>
        </p:xfrm>
        <a:graphic>
          <a:graphicData uri="http://schemas.openxmlformats.org/drawingml/2006/table">
            <a:tbl>
              <a:tblPr/>
              <a:tblGrid>
                <a:gridCol w="1116037"/>
                <a:gridCol w="684000"/>
                <a:gridCol w="684000"/>
              </a:tblGrid>
              <a:tr h="180000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Finančni</a:t>
                      </a:r>
                      <a:r>
                        <a:rPr lang="sl-SI" sz="1000" b="1" i="1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cilj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</a:t>
                      </a:r>
                      <a:r>
                        <a:rPr lang="sl-SI" sz="1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r>
                        <a:rPr lang="sl-SI" sz="1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EBITDA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mio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EUR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14,2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23,8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EBIT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mio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EUR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1,3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5,1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EBIT</a:t>
                      </a:r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marža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(%)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4,6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58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EBT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mio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EUR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sl-SI" sz="1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-0,8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Table 56"/>
          <p:cNvGraphicFramePr>
            <a:graphicFrameLocks noGrp="1"/>
          </p:cNvGraphicFramePr>
          <p:nvPr>
            <p:custDataLst>
              <p:tags r:id="rId44"/>
            </p:custDataLst>
            <p:extLst>
              <p:ext uri="{D42A27DB-BD31-4B8C-83A1-F6EECF244321}">
                <p14:modId xmlns:p14="http://schemas.microsoft.com/office/powerpoint/2010/main" val="1779018998"/>
              </p:ext>
            </p:extLst>
          </p:nvPr>
        </p:nvGraphicFramePr>
        <p:xfrm>
          <a:off x="3276600" y="2933700"/>
          <a:ext cx="2615243" cy="1094400"/>
        </p:xfrm>
        <a:graphic>
          <a:graphicData uri="http://schemas.openxmlformats.org/drawingml/2006/table">
            <a:tbl>
              <a:tblPr/>
              <a:tblGrid>
                <a:gridCol w="1141867"/>
                <a:gridCol w="736688"/>
                <a:gridCol w="736688"/>
              </a:tblGrid>
              <a:tr h="180000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CILJ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</a:t>
                      </a:r>
                      <a:r>
                        <a:rPr lang="sl-SI" sz="1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r>
                        <a:rPr lang="sl-SI" sz="1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Prepeljano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potnikov</a:t>
                      </a:r>
                    </a:p>
                    <a:p>
                      <a:pPr algn="l" rtl="0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mio potnikov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)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6,0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19,1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Opravljeno</a:t>
                      </a:r>
                      <a:r>
                        <a:rPr lang="sl-SI" sz="1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delo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</a:t>
                      </a:r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mio </a:t>
                      </a:r>
                      <a:r>
                        <a:rPr lang="sl-SI" sz="10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pkm</a:t>
                      </a:r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757,5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902,5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Poslovni prihodki</a:t>
                      </a:r>
                    </a:p>
                    <a:p>
                      <a:pPr algn="l" rtl="0" fontAlgn="ctr"/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(mio EUR)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85,5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109,5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9" name="Rectangle 160"/>
          <p:cNvSpPr/>
          <p:nvPr>
            <p:custDataLst>
              <p:tags r:id="rId45"/>
            </p:custDataLst>
          </p:nvPr>
        </p:nvSpPr>
        <p:spPr bwMode="auto">
          <a:xfrm>
            <a:off x="6207125" y="4311650"/>
            <a:ext cx="179388" cy="133350"/>
          </a:xfrm>
          <a:prstGeom prst="rect">
            <a:avLst/>
          </a:prstGeom>
          <a:solidFill>
            <a:srgbClr val="DCDCDC"/>
          </a:solidFill>
          <a:ln w="9525" cap="rnd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anchor="ctr"/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defRPr/>
            </a:pPr>
            <a:endParaRPr lang="en-GB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0" name="Rectangle 159"/>
          <p:cNvSpPr/>
          <p:nvPr>
            <p:custDataLst>
              <p:tags r:id="rId46"/>
            </p:custDataLst>
          </p:nvPr>
        </p:nvSpPr>
        <p:spPr bwMode="auto">
          <a:xfrm>
            <a:off x="6437313" y="4308475"/>
            <a:ext cx="909637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lnSpc>
                <a:spcPct val="90000"/>
              </a:lnSpc>
              <a:buClr>
                <a:schemeClr val="bg2"/>
              </a:buClr>
              <a:defRPr/>
            </a:pPr>
            <a:fld id="{FB3FF44E-B493-43F7-A0D3-1A6F45B83833}" type="datetime'E''''''''''BIT'' ''''''''''''''''''''(m''i''''o'' E''U''R)'''">
              <a:rPr lang="en-US" sz="1000">
                <a:solidFill>
                  <a:schemeClr val="tx1"/>
                </a:solidFill>
                <a:cs typeface="Arial"/>
              </a:rPr>
              <a:pPr>
                <a:lnSpc>
                  <a:spcPct val="90000"/>
                </a:lnSpc>
                <a:buClr>
                  <a:schemeClr val="bg2"/>
                </a:buClr>
                <a:defRPr/>
              </a:pPr>
              <a:t>EBIT (mio EUR)</a:t>
            </a:fld>
            <a:endParaRPr lang="en-US" sz="10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74" name="Rectangle 6"/>
          <p:cNvSpPr/>
          <p:nvPr>
            <p:custDataLst>
              <p:tags r:id="rId47"/>
            </p:custDataLst>
          </p:nvPr>
        </p:nvSpPr>
        <p:spPr bwMode="auto">
          <a:xfrm>
            <a:off x="3354808" y="4328903"/>
            <a:ext cx="179388" cy="133350"/>
          </a:xfrm>
          <a:prstGeom prst="rect">
            <a:avLst/>
          </a:prstGeom>
          <a:solidFill>
            <a:srgbClr val="DCDCDC"/>
          </a:solidFill>
          <a:ln w="9525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endParaRPr lang="sl-SI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5"/>
          <p:cNvSpPr/>
          <p:nvPr>
            <p:custDataLst>
              <p:tags r:id="rId48"/>
            </p:custDataLst>
          </p:nvPr>
        </p:nvSpPr>
        <p:spPr bwMode="auto">
          <a:xfrm>
            <a:off x="3619500" y="4334354"/>
            <a:ext cx="1593850" cy="136525"/>
          </a:xfrm>
          <a:prstGeom prst="rect">
            <a:avLst/>
          </a:prstGeom>
          <a:noFill/>
          <a:ln w="12700" cap="rnd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rnd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  <a:buClr>
                <a:schemeClr val="bg2"/>
              </a:buClr>
            </a:pPr>
            <a:r>
              <a:rPr lang="sl-SI" sz="9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Poslovni prihodki (mio EUR)</a:t>
            </a:r>
          </a:p>
        </p:txBody>
      </p:sp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3225861" y="4434336"/>
          <a:ext cx="2717800" cy="1431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Grafikon" r:id="rId61" imgW="2705100" imgH="1000150" progId="MSGraph.Chart.8">
                  <p:embed/>
                </p:oleObj>
              </mc:Choice>
              <mc:Fallback>
                <p:oleObj name="Grafikon" r:id="rId61" imgW="2705100" imgH="100015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861" y="4434336"/>
                        <a:ext cx="2717800" cy="14316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Rectangle 154"/>
          <p:cNvSpPr/>
          <p:nvPr>
            <p:custDataLst>
              <p:tags r:id="rId49"/>
            </p:custDataLst>
          </p:nvPr>
        </p:nvSpPr>
        <p:spPr bwMode="auto">
          <a:xfrm>
            <a:off x="5440692" y="5890134"/>
            <a:ext cx="292100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r>
              <a:rPr lang="sl-SI" sz="600" b="1" dirty="0" smtClean="0">
                <a:solidFill>
                  <a:schemeClr val="tx1"/>
                </a:solidFill>
                <a:cs typeface="Arial"/>
              </a:rPr>
              <a:t>2018</a:t>
            </a:r>
            <a:endParaRPr lang="en-US" sz="600" b="1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86" name="Rectangle 153"/>
          <p:cNvSpPr/>
          <p:nvPr>
            <p:custDataLst>
              <p:tags r:id="rId50"/>
            </p:custDataLst>
          </p:nvPr>
        </p:nvSpPr>
        <p:spPr bwMode="auto">
          <a:xfrm>
            <a:off x="4917716" y="5907389"/>
            <a:ext cx="292100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r>
              <a:rPr lang="sl-SI" sz="600" b="1" dirty="0" smtClean="0">
                <a:solidFill>
                  <a:schemeClr val="tx1"/>
                </a:solidFill>
                <a:cs typeface="Arial"/>
                <a:sym typeface="Arial"/>
              </a:rPr>
              <a:t>2013</a:t>
            </a:r>
            <a:endParaRPr lang="en-US" sz="600" b="1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87" name="Rectangle 150"/>
          <p:cNvSpPr/>
          <p:nvPr>
            <p:custDataLst>
              <p:tags r:id="rId51"/>
            </p:custDataLst>
          </p:nvPr>
        </p:nvSpPr>
        <p:spPr bwMode="auto">
          <a:xfrm>
            <a:off x="4415856" y="5916013"/>
            <a:ext cx="292100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fld id="{0BF52609-4455-4BF5-B93D-4CA9F24BF7EB}" type="datetime'''2''''''0''''''1''''''''''''''''''''''''''''''''''''''''2'''">
              <a:rPr lang="en-US" sz="600">
                <a:solidFill>
                  <a:schemeClr val="tx1"/>
                </a:solidFill>
                <a:cs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  <a:defRPr/>
              </a:pPr>
              <a:t>2012</a:t>
            </a:fld>
            <a:endParaRPr lang="en-US" sz="6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88" name="Rectangle 149"/>
          <p:cNvSpPr/>
          <p:nvPr>
            <p:custDataLst>
              <p:tags r:id="rId52"/>
            </p:custDataLst>
          </p:nvPr>
        </p:nvSpPr>
        <p:spPr bwMode="auto">
          <a:xfrm>
            <a:off x="3913997" y="5916014"/>
            <a:ext cx="292100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fld id="{364BDA3D-C635-42D5-9FC1-61B24581C688}" type="datetime'''2''''''''01''''''1'''''''''''''''''''">
              <a:rPr lang="en-US" sz="600">
                <a:solidFill>
                  <a:schemeClr val="tx1"/>
                </a:solidFill>
                <a:cs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  <a:defRPr/>
              </a:pPr>
              <a:t>2011</a:t>
            </a:fld>
            <a:endParaRPr lang="en-US" sz="6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89" name="Rectangle 148"/>
          <p:cNvSpPr/>
          <p:nvPr>
            <p:custDataLst>
              <p:tags r:id="rId53"/>
            </p:custDataLst>
          </p:nvPr>
        </p:nvSpPr>
        <p:spPr bwMode="auto">
          <a:xfrm>
            <a:off x="3399646" y="5898760"/>
            <a:ext cx="292100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fld id="{523ED814-7992-4FCF-89FC-197DDEF2ADCC}" type="datetime'''''''''''''''''''''2''''''''''0''''1''''''''''''0'''''''">
              <a:rPr lang="en-US" sz="600">
                <a:solidFill>
                  <a:schemeClr val="tx1"/>
                </a:solidFill>
                <a:cs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  <a:defRPr/>
              </a:pPr>
              <a:t>2010</a:t>
            </a:fld>
            <a:endParaRPr lang="en-US" sz="6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64" name="Rectangle 28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11942" y="4697472"/>
            <a:ext cx="2268537" cy="71913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/>
            <a:r>
              <a:rPr lang="sl-SI" sz="1000" b="1" dirty="0" smtClean="0">
                <a:solidFill>
                  <a:schemeClr val="bg1"/>
                </a:solidFill>
              </a:rPr>
              <a:t>Ponudba dodatnih storitev za potnike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65" name="Oval 54"/>
          <p:cNvSpPr/>
          <p:nvPr>
            <p:custDataLst>
              <p:tags r:id="rId55"/>
            </p:custDataLst>
          </p:nvPr>
        </p:nvSpPr>
        <p:spPr>
          <a:xfrm>
            <a:off x="293987" y="4622319"/>
            <a:ext cx="252412" cy="250825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anchor="ctr"/>
          <a:lstStyle/>
          <a:p>
            <a:pPr algn="ctr" fontAlgn="auto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defRPr/>
            </a:pPr>
            <a:r>
              <a:rPr lang="sl-SI" sz="1400" b="1" dirty="0" smtClean="0">
                <a:solidFill>
                  <a:schemeClr val="tx1"/>
                </a:solidFill>
                <a:cs typeface="Arial" pitchFamily="34" charset="0"/>
              </a:rPr>
              <a:t>D</a:t>
            </a:r>
            <a:endParaRPr 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6" name="Rectangle 28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20568" y="5465224"/>
            <a:ext cx="2268537" cy="71913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/>
            <a:r>
              <a:rPr lang="sl-SI" sz="1000" b="1" dirty="0" smtClean="0">
                <a:solidFill>
                  <a:schemeClr val="bg1"/>
                </a:solidFill>
              </a:rPr>
              <a:t>Prenova voznih sredstev in prilagoditev voznega reda zahtevam potnikov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67" name="Oval 54"/>
          <p:cNvSpPr/>
          <p:nvPr>
            <p:custDataLst>
              <p:tags r:id="rId57"/>
            </p:custDataLst>
          </p:nvPr>
        </p:nvSpPr>
        <p:spPr>
          <a:xfrm>
            <a:off x="302613" y="5390071"/>
            <a:ext cx="252412" cy="250825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anchor="ctr"/>
          <a:lstStyle/>
          <a:p>
            <a:pPr algn="ctr" fontAlgn="auto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defRPr/>
            </a:pPr>
            <a:r>
              <a:rPr lang="sl-SI" sz="1400" b="1" dirty="0" smtClean="0">
                <a:solidFill>
                  <a:schemeClr val="tx1"/>
                </a:solidFill>
                <a:cs typeface="Arial" pitchFamily="34" charset="0"/>
              </a:rPr>
              <a:t>E</a:t>
            </a:r>
            <a:endParaRPr 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 useBgFill="1">
        <p:nvSpPr>
          <p:cNvPr id="68" name="Rectangle 101"/>
          <p:cNvSpPr/>
          <p:nvPr>
            <p:custDataLst>
              <p:tags r:id="rId58"/>
            </p:custDataLst>
          </p:nvPr>
        </p:nvSpPr>
        <p:spPr bwMode="auto">
          <a:xfrm>
            <a:off x="6344489" y="4922179"/>
            <a:ext cx="217487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lnSpc>
                <a:spcPct val="90000"/>
              </a:lnSpc>
              <a:buClr>
                <a:schemeClr val="bg2"/>
              </a:buClr>
              <a:defRPr/>
            </a:pPr>
            <a:r>
              <a:rPr lang="sl-SI" sz="800" dirty="0" smtClean="0">
                <a:solidFill>
                  <a:schemeClr val="tx1"/>
                </a:solidFill>
                <a:cs typeface="Arial"/>
                <a:sym typeface="Arial"/>
              </a:rPr>
              <a:t>2,0</a:t>
            </a:r>
            <a:endParaRPr lang="en-US" sz="8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63" name="PoljeZBesedilom 62"/>
          <p:cNvSpPr txBox="1"/>
          <p:nvPr/>
        </p:nvSpPr>
        <p:spPr>
          <a:xfrm>
            <a:off x="3183147" y="4054415"/>
            <a:ext cx="25447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b="1" dirty="0" smtClean="0"/>
              <a:t>Opomba:  </a:t>
            </a:r>
            <a:r>
              <a:rPr lang="sl-SI" sz="800" dirty="0" smtClean="0"/>
              <a:t>opravljeno delo: vlak+avtobus</a:t>
            </a:r>
          </a:p>
        </p:txBody>
      </p:sp>
      <p:pic>
        <p:nvPicPr>
          <p:cNvPr id="69" name="Picture 1" descr="cid:_4_0A0D05600A0B54FC0042F540C1257A92"/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404791"/>
            <a:ext cx="2686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09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l-SI" sz="1800" b="1" dirty="0" smtClean="0"/>
              <a:t>Strateška izhodišča za razvoj slovenske železniške infrastrukture do leta 2030</a:t>
            </a:r>
            <a:endParaRPr lang="sl-SI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sl-SI" sz="1600" b="1" dirty="0" smtClean="0"/>
              <a:t>Povečati </a:t>
            </a:r>
            <a:r>
              <a:rPr lang="sl-SI" sz="1600" b="1" dirty="0"/>
              <a:t>zmogljivost </a:t>
            </a:r>
            <a:r>
              <a:rPr lang="sl-SI" sz="1600" b="1" dirty="0" smtClean="0"/>
              <a:t>prog na </a:t>
            </a:r>
            <a:r>
              <a:rPr lang="sl-SI" sz="1600" b="1" dirty="0"/>
              <a:t>nivo, ki bo </a:t>
            </a:r>
            <a:r>
              <a:rPr lang="sl-SI" sz="1600" b="1" dirty="0" smtClean="0"/>
              <a:t>omogočal prevoz </a:t>
            </a:r>
            <a:r>
              <a:rPr lang="sl-SI" sz="1600" b="1" dirty="0"/>
              <a:t>blaga in potnikov, </a:t>
            </a:r>
            <a:r>
              <a:rPr lang="sl-SI" sz="1600" b="1" dirty="0" smtClean="0"/>
              <a:t>ki do leta 2030 gravitirajo na slovensko železniško omrežje:</a:t>
            </a:r>
          </a:p>
          <a:p>
            <a:pPr marL="457200" lvl="1" indent="0">
              <a:buNone/>
            </a:pPr>
            <a:endParaRPr lang="sl-SI" sz="1600" b="1" dirty="0" smtClean="0"/>
          </a:p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sl-SI" sz="1600" b="1" dirty="0" smtClean="0"/>
              <a:t>Zagotoviti interoperabilnost jedrnih glavnih prog v </a:t>
            </a:r>
            <a:r>
              <a:rPr lang="sl-SI" sz="1600" b="1" dirty="0"/>
              <a:t>skladu </a:t>
            </a:r>
            <a:r>
              <a:rPr lang="sl-SI" sz="1600" b="1" dirty="0" smtClean="0"/>
              <a:t>TSI kategorijo V-M in zahtevami TEN-T, tako da bodo proge skladne z naslednjimi glavnimi tehničnimi parametri:</a:t>
            </a:r>
          </a:p>
          <a:p>
            <a:pPr lvl="1"/>
            <a:r>
              <a:rPr lang="sl-SI" sz="1600" b="1" dirty="0"/>
              <a:t>osna obremenitev 22,5 t, </a:t>
            </a:r>
          </a:p>
          <a:p>
            <a:pPr lvl="1"/>
            <a:r>
              <a:rPr lang="sl-SI" sz="1600" b="1" dirty="0" smtClean="0"/>
              <a:t>največja </a:t>
            </a:r>
            <a:r>
              <a:rPr lang="sl-SI" sz="1600" b="1" dirty="0"/>
              <a:t>progovna hitrost 160 </a:t>
            </a:r>
            <a:r>
              <a:rPr lang="sl-SI" sz="1600" b="1" dirty="0" smtClean="0"/>
              <a:t>km/h (z upravičenimi odstopanji),</a:t>
            </a:r>
            <a:endParaRPr lang="sl-SI" sz="1600" b="1" dirty="0"/>
          </a:p>
          <a:p>
            <a:pPr lvl="1"/>
            <a:r>
              <a:rPr lang="sl-SI" sz="1600" b="1" dirty="0"/>
              <a:t>minimalna progovna hitrost 100 km/h (z upravičenimi odstopanji),</a:t>
            </a:r>
          </a:p>
          <a:p>
            <a:pPr lvl="1"/>
            <a:r>
              <a:rPr lang="sl-SI" sz="1600" b="1" dirty="0"/>
              <a:t>svetli profil GB,</a:t>
            </a:r>
          </a:p>
          <a:p>
            <a:pPr lvl="1"/>
            <a:r>
              <a:rPr lang="sl-SI" sz="1600" b="1" dirty="0" smtClean="0"/>
              <a:t>elektrifikacija,</a:t>
            </a:r>
            <a:endParaRPr lang="sl-SI" sz="1600" b="1" dirty="0"/>
          </a:p>
          <a:p>
            <a:pPr lvl="1"/>
            <a:r>
              <a:rPr lang="sl-SI" sz="1600" b="1" dirty="0"/>
              <a:t>ERTMS (ETCS nivo 2 in GSM-R),</a:t>
            </a:r>
          </a:p>
          <a:p>
            <a:pPr lvl="1"/>
            <a:r>
              <a:rPr lang="sl-SI" sz="1600" b="1" dirty="0" smtClean="0"/>
              <a:t>zagotovitev možnosti </a:t>
            </a:r>
            <a:r>
              <a:rPr lang="sl-SI" sz="1600" b="1" dirty="0"/>
              <a:t>vožnje vlakov dolžine 750 m</a:t>
            </a:r>
            <a:r>
              <a:rPr lang="sl-SI" sz="1600" b="1" dirty="0" smtClean="0"/>
              <a:t>.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9872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8358188" y="6429375"/>
            <a:ext cx="357187" cy="14287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8E5D11E-1D38-4E56-BAB8-8FE9955FD05F}" type="slidenum">
              <a:rPr lang="en-US"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8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123" name="Picture 10" descr="logo color 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549275"/>
            <a:ext cx="21844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Line 11"/>
          <p:cNvSpPr>
            <a:spLocks noChangeShapeType="1"/>
          </p:cNvSpPr>
          <p:nvPr/>
        </p:nvSpPr>
        <p:spPr bwMode="auto">
          <a:xfrm flipH="1">
            <a:off x="250825" y="685800"/>
            <a:ext cx="6335713" cy="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" name="Pravokotnik 1"/>
          <p:cNvSpPr/>
          <p:nvPr/>
        </p:nvSpPr>
        <p:spPr>
          <a:xfrm>
            <a:off x="250825" y="936010"/>
            <a:ext cx="8591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250825" y="85635"/>
            <a:ext cx="8664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b="1" dirty="0" smtClean="0"/>
              <a:t>Prednostni projekti </a:t>
            </a:r>
            <a:r>
              <a:rPr lang="sl-SI" b="1" dirty="0"/>
              <a:t>v železniškem prometu v finančni perspektivi 2014 – 2020</a:t>
            </a:r>
            <a:endParaRPr lang="sl-SI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250825" y="924550"/>
            <a:ext cx="8664575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sl-SI" sz="1600" b="1" dirty="0" smtClean="0"/>
              <a:t>2</a:t>
            </a:r>
            <a:r>
              <a:rPr lang="sl-SI" sz="1600" b="1" dirty="0"/>
              <a:t>. </a:t>
            </a:r>
            <a:r>
              <a:rPr lang="sl-SI" sz="1600" b="1" dirty="0" smtClean="0"/>
              <a:t>tir Divača-Koper</a:t>
            </a:r>
          </a:p>
          <a:p>
            <a:pPr marL="285750" lvl="1" indent="-285750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sl-SI" sz="1600" b="1" dirty="0"/>
              <a:t>Nadgradnja proge Zidani Most – Celje </a:t>
            </a:r>
          </a:p>
          <a:p>
            <a:pPr marL="285750" lvl="1" indent="-285750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sl-SI" sz="1600" b="1" dirty="0"/>
              <a:t>nadgradnja vozlišča Ljubljana (p. Ljubljana, Tivolski lok)</a:t>
            </a:r>
          </a:p>
          <a:p>
            <a:pPr marL="285750" lvl="1" indent="-285750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sl-SI" sz="1600" b="1" dirty="0"/>
              <a:t>2. tir Ljubljana – </a:t>
            </a:r>
            <a:r>
              <a:rPr lang="sl-SI" sz="1600" b="1" dirty="0" smtClean="0"/>
              <a:t>Jesenice</a:t>
            </a:r>
          </a:p>
          <a:p>
            <a:pPr marL="285750" lvl="1" indent="-285750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sl-SI" sz="1600" b="1" dirty="0" smtClean="0"/>
              <a:t>Nadgradnja postaje Pragersko</a:t>
            </a:r>
            <a:endParaRPr lang="sl-SI" sz="1600" b="1" dirty="0"/>
          </a:p>
          <a:p>
            <a:pPr marL="285750" lvl="1" indent="-285750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sl-SI" sz="1600" b="1" dirty="0" smtClean="0"/>
              <a:t>2</a:t>
            </a:r>
            <a:r>
              <a:rPr lang="sl-SI" sz="1600" b="1" dirty="0"/>
              <a:t>. </a:t>
            </a:r>
            <a:r>
              <a:rPr lang="sl-SI" sz="1600" b="1" dirty="0" smtClean="0"/>
              <a:t>tir </a:t>
            </a:r>
            <a:r>
              <a:rPr lang="sl-SI" sz="1600" b="1" dirty="0"/>
              <a:t>Maribor-Šentilj-d.m</a:t>
            </a:r>
            <a:r>
              <a:rPr lang="sl-SI" sz="1600" b="1" dirty="0" smtClean="0"/>
              <a:t>.</a:t>
            </a:r>
            <a:endParaRPr lang="sl-SI" sz="1600" b="1" dirty="0"/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sl-SI" sz="1600" b="1" dirty="0" err="1" smtClean="0"/>
              <a:t>Intermodalni</a:t>
            </a:r>
            <a:r>
              <a:rPr lang="sl-SI" sz="1600" b="1" dirty="0" smtClean="0"/>
              <a:t> </a:t>
            </a:r>
            <a:r>
              <a:rPr lang="sl-SI" sz="1600" b="1" dirty="0"/>
              <a:t>logistični terminal </a:t>
            </a:r>
            <a:r>
              <a:rPr lang="sl-SI" sz="1600" b="1" dirty="0" smtClean="0"/>
              <a:t>– ILT oz. RRT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sl-SI" sz="1600" b="1" dirty="0" smtClean="0"/>
              <a:t>IJPP – integriran javni potniški promet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sl-SI" sz="1600" b="1" dirty="0" smtClean="0"/>
              <a:t>ERTMS </a:t>
            </a:r>
            <a:r>
              <a:rPr lang="sl-SI" sz="1600" b="1" dirty="0"/>
              <a:t>(ETCS nivo 2 in GSM-R</a:t>
            </a:r>
            <a:r>
              <a:rPr lang="sl-SI" sz="1600" b="1" dirty="0" smtClean="0"/>
              <a:t>)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sl-SI" sz="1600" b="1" dirty="0" smtClean="0"/>
              <a:t>Mednarodno okolje – sodelovanje: </a:t>
            </a:r>
            <a:r>
              <a:rPr lang="en-GB" sz="1600" b="1" dirty="0" smtClean="0"/>
              <a:t>SHIFT²RAIL</a:t>
            </a:r>
            <a:endParaRPr lang="sl-SI" sz="1600" b="1" dirty="0" smtClean="0"/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sl-SI" sz="1600" b="1" dirty="0" smtClean="0">
                <a:solidFill>
                  <a:srgbClr val="0070C0"/>
                </a:solidFill>
              </a:rPr>
              <a:t>Vodenje prometa, vzdrževanje </a:t>
            </a:r>
            <a:r>
              <a:rPr lang="sl-SI" sz="1600" b="1" dirty="0">
                <a:solidFill>
                  <a:srgbClr val="0070C0"/>
                </a:solidFill>
              </a:rPr>
              <a:t>infrastrukture </a:t>
            </a:r>
            <a:r>
              <a:rPr lang="sl-SI" sz="1600" b="1" dirty="0" smtClean="0">
                <a:solidFill>
                  <a:srgbClr val="0070C0"/>
                </a:solidFill>
              </a:rPr>
              <a:t>in obnove</a:t>
            </a:r>
            <a:endParaRPr lang="sl-SI" sz="1600" b="1" dirty="0"/>
          </a:p>
        </p:txBody>
      </p:sp>
      <p:pic>
        <p:nvPicPr>
          <p:cNvPr id="9" name="Picture 1" descr="cid:_4_0A0D05600A0B54FC0042F540C1257A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404791"/>
            <a:ext cx="2686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52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bH_wQOiUmTNLUz1cBZu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Bgm2AJ9USCOtKsl2keU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48xg0gl1US6lb12yYnW5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wNBhc1Fki17.bY5a26y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HQK8yFME2mpJhpyBAJT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1jmFKq8Uy7IIoXh_xSC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XNFpTYUEypo.Hd5hSwq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JS.H021M0WpNXn7rA9iF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Q4mOQh3ECaTTGZXqomT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0TVwN5FEka.E2_7DD9F9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9RvPBYikecWhzJdOcWq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jnV__oo0W0NonlqeeqK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ZD.lCkSU.Z0nDIYRD.7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1pjsvAnECwJDaHpyMXh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r9uCAE2EORryHGnmnGH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0ivExtHEuABxqMPYILg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VVETAP.EeVX5hKCDfE5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1l0CPCiN0yxdgoOD17sZ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HRoF4nY0KmtpdGaObv2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e6iTzhAkKif3iHW1AVU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oU2I03Zkeou5I.0MdGq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bhm_3ymkebWQ2irrH5I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a0NTbtu6kO0RK31GM1ng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sIkMAckEyXRFL17Xs8a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I9QHsB1E6F6jJBlX4x8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Gh76oc8q064jXzxGoWdG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CugAS66kWgSodlckXFU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CConBj5UObM5o9_THsM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hRrJq.0k6pFdfkFWoiF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3LipKBGU6uzPDv20MiW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XNFpTYUEypo.Hd5hSwq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Q4mOQh3ECaTTGZXqomT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9RvPBYikecWhzJdOcWq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1pjsvAnECwJDaHpyMXh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Bgm2AJ9USCOtKsl2keU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0ivExtHEuABxqMPYILg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e6iTzhAkKif3iHW1AVU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a0NTbtu6kO0RK31GM1ng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e6iTzhAkKif3iHW1AVU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a0NTbtu6kO0RK31GM1ng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r9uCAE2EORryHGnmnGH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Bgm2AJ9USCOtKsl2keU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Bgm2AJ9USCOtKsl2keU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96fB0TyUu6HCgi00W1t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MYtVdqG0mstNhFrXfDn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Bgm2AJ9USCOtKsl2keU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LUsJNA4EeHZxE.qy2p9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sIkMAckEyXRFL17Xs8a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LUsJNA4EeHZxE.qy2p9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LUsJNA4EeHZxE.qy2p9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LUsJNA4EeHZxE.qy2p9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m5W.NOzEmQxjkPQaWrE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m5W.NOzEmQxjkPQaWrE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m5W.NOzEmQxjkPQaWrE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m5W.NOzEmQxjkPQaWrE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0p9oU0ZkiA6H_MH1pFU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Z9SLd2CVUu9VnadtvSpA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zSTDTl1U2YQo4kZW4R8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MYtVdqG0mstNhFrXfD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_pHqplql0eeT3lj592Kv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uE0utz5O0SyII1O17TAf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EjLYB69k6q_4LxXLUUM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1MxDGyGs0GbMYbxDBLqB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ixWsUrD0ObMP8gExULC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6q17aK20i0IiBwF10z8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Skjqrjj0aEcm5q18t5B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mvTIlDH0mYjdnsKKuuR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29tTeVlUqUrazdPjg2c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.a.t9C5m02Qk_.kycphW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jOO16x1TUCOXLdCWtISn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5tyKV_c2UCY3QNL.mg5S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iOlnguD6k.dX0.QvS.9F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172Bdd8lk2FSN8d2LP5g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R4Ws5yiEGgaDJeGL8yG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MXwNA58E.RPoXd2ezyz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nakdXgwbUKU8Z2w7RXyB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NrKCm4QkOOw_TVRK6ay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_Ur1Prk2cKuPl0i4mO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48xg0gl1US6lb12yYnW5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wNBhc1Fki17.bY5a26y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Bgm2AJ9USCOtKsl2keU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HQK8yFME2mpJhpyBAJT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1jmFKq8Uy7IIoXh_xSC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XNFpTYUEypo.Hd5hSwq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Q4mOQh3ECaTTGZXqomT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9RvPBYikecWhzJdOcWq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jnV__oo0W0NonlqeeqK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1pjsvAnECwJDaHpyMXh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r9uCAE2EORryHGnmnGH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0ivExtHEuABxqMPYILg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VVETAP.EeVX5hKCDfE5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ZD.lCkSU.Z0nDIYRD.7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1l0CPCiN0yxdgoOD17sZ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HRoF4nY0KmtpdGaObv2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e6iTzhAkKif3iHW1AVU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oU2I03Zkeou5I.0MdGq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bhm_3ymkebWQ2irrH5I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a0NTbtu6kO0RK31GM1ng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I9QHsB1E6F6jJBlX4x8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Gh76oc8q064jXzxGoWdG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CugAS66kWgSodlckXFU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CConBj5UObM5o9_THsM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96fB0TyUu6HCgi00W1t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hRrJq.0k6pFdfkFWoiF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3LipKBGU6uzPDv20MiW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XNFpTYUEypo.Hd5hSwq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Q4mOQh3ECaTTGZXqomT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9RvPBYikecWhzJdOcWq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1pjsvAnECwJDaHpyMXh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0ivExtHEuABxqMPYILg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jnV__oo0W0NonlqeeqK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jnV__oo0W0NonlqeeqK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0p9oU0ZkiA6H_MH1pFU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LUsJNA4EeHZxE.qy2p9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Z9SLd2CVUu9VnadtvSpA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zSTDTl1U2YQo4kZW4R8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_pHqplql0eeT3lj592Kv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uE0utz5O0SyII1O17TAf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EjLYB69k6q_4LxXLUUM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1MxDGyGs0GbMYbxDBLqB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ixWsUrD0ObMP8gExULC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6q17aK20i0IiBwF10z8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Skjqrjj0aEcm5q18t5B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mvTIlDH0mYjdnsKKuuR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j19SJUT0CaRFj7.mEmp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29tTeVlUqUrazdPjg2c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.a.t9C5m02Qk_.kycphW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5tyKV_c2UCY3QNL.mg5S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iOlnguD6k.dX0.QvS.9F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172Bdd8lk2FSN8d2LP5g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R4Ws5yiEGgaDJeGL8yG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MXwNA58E.RPoXd2ezyz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nakdXgwbUKU8Z2w7RXyB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NrKCm4QkOOw_TVRK6ay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_Ur1Prk2cKuPl0i4mOA"/>
</p:tagLst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6C37D0164C0E4893A1EE247C3CDED6" ma:contentTypeVersion="" ma:contentTypeDescription="Create a new document." ma:contentTypeScope="" ma:versionID="9d8f7600795f42fde492aa1979d07ef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da2b9e610110b60283abf5d364e2af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Nazi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C8BD21-96B0-43BD-97D2-62BF1E69525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8DBFA97-EA6F-4C88-826F-6A7F6BC878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B27111-30E8-4905-9FEF-973C3C9405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12722</TotalTime>
  <Words>1927</Words>
  <Application>Microsoft Office PowerPoint</Application>
  <PresentationFormat>On-screen Show (4:3)</PresentationFormat>
  <Paragraphs>399</Paragraphs>
  <Slides>26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Privzeti načrt</vt:lpstr>
      <vt:lpstr>CorelDRAW</vt:lpstr>
      <vt:lpstr>Grafikon</vt:lpstr>
      <vt:lpstr>PowerPoint Presentation</vt:lpstr>
      <vt:lpstr>PowerPoint Presentation</vt:lpstr>
      <vt:lpstr>Strateški cilji  skupine SŽ</vt:lpstr>
      <vt:lpstr>Ključni stebri strategije skupine SŽ</vt:lpstr>
      <vt:lpstr>SŽ Tovorni– Strateški cilji in usmeritve</vt:lpstr>
      <vt:lpstr>PowerPoint Presentation</vt:lpstr>
      <vt:lpstr>SŽ Potniki – Strateški cilji in usmeritve</vt:lpstr>
      <vt:lpstr>Strateška izhodišča za razvoj slovenske železniške infrastrukture do leta 2030</vt:lpstr>
      <vt:lpstr>PowerPoint Presentation</vt:lpstr>
      <vt:lpstr> Razvoj slovenske železniške infrastrukture </vt:lpstr>
      <vt:lpstr>INFRASTRUKTURNI UKREPI </vt:lpstr>
      <vt:lpstr>Strateška izhodišča za razvoj slovenske železniške infrastrukture po letu 2030</vt:lpstr>
      <vt:lpstr>IJPP – integriran javni potniški promet</vt:lpstr>
      <vt:lpstr>IJPP – integriran javni potniški promet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Mednarodno okolje – sodelovanje: SHIFT²RAIL</vt:lpstr>
      <vt:lpstr>Mednarodno okolje – sodelovanje: SHIFT²RAIL </vt:lpstr>
      <vt:lpstr>Mednarodno okolje – sodelovanje: UIC</vt:lpstr>
      <vt:lpstr>Mednarodno okolje – sodelovanje na EU projektih: Horizon 2020,…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Administrator</dc:creator>
  <cp:lastModifiedBy>Urša</cp:lastModifiedBy>
  <cp:revision>405</cp:revision>
  <cp:lastPrinted>2012-03-30T07:40:21Z</cp:lastPrinted>
  <dcterms:created xsi:type="dcterms:W3CDTF">2011-03-15T09:33:50Z</dcterms:created>
  <dcterms:modified xsi:type="dcterms:W3CDTF">2015-06-19T15:11:59Z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0x010100E56C37D0164C0E4893A1EE247C3CDED6</vt:lpwstr>
  </property>
</Properties>
</file>